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Proxima Nova"/>
      <p:regular r:id="rId57"/>
      <p:bold r:id="rId58"/>
      <p:italic r:id="rId59"/>
      <p:boldItalic r:id="rId60"/>
    </p:embeddedFont>
    <p:embeddedFont>
      <p:font typeface="Alfa Slab One"/>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F831EDD-3DBA-4AD3-8E3B-99B9CC3F3840}">
  <a:tblStyle styleId="{5F831EDD-3DBA-4AD3-8E3B-99B9CC3F3840}" styleName="Table_0">
    <a:wholeTbl>
      <a:tcTxStyle>
        <a:font>
          <a:latin typeface="Arial"/>
          <a:ea typeface="Arial"/>
          <a:cs typeface="Arial"/>
        </a:font>
        <a:srgbClr val="000000"/>
      </a:tcTxStyle>
      <a:tcStyle>
        <a:tcBdr>
          <a:left>
            <a:ln cap="flat" cmpd="sng">
              <a:solidFill>
                <a:srgbClr val="000000"/>
              </a:solidFill>
              <a:prstDash val="solid"/>
              <a:round/>
              <a:headEnd len="med" w="med" type="none"/>
              <a:tailEnd len="med" w="med" type="none"/>
            </a:ln>
          </a:left>
          <a:right>
            <a:ln cap="flat" cmpd="sng">
              <a:solidFill>
                <a:srgbClr val="000000"/>
              </a:solidFill>
              <a:prstDash val="solid"/>
              <a:round/>
              <a:headEnd len="med" w="med" type="none"/>
              <a:tailEnd len="med" w="med" type="none"/>
            </a:ln>
          </a:right>
          <a:top>
            <a:ln cap="flat" cmpd="sng">
              <a:solidFill>
                <a:srgbClr val="000000"/>
              </a:solidFill>
              <a:prstDash val="solid"/>
              <a:round/>
              <a:headEnd len="med" w="med" type="none"/>
              <a:tailEnd len="med" w="med" type="none"/>
            </a:ln>
          </a:top>
          <a:bottom>
            <a:ln cap="flat" cmpd="sng">
              <a:solidFill>
                <a:srgbClr val="000000"/>
              </a:solidFill>
              <a:prstDash val="solid"/>
              <a:round/>
              <a:headEnd len="med" w="med" type="none"/>
              <a:tailEnd len="med" w="med" type="none"/>
            </a:ln>
          </a:bottom>
          <a:insideH>
            <a:ln cap="flat" cmpd="sng">
              <a:solidFill>
                <a:srgbClr val="000000"/>
              </a:solidFill>
              <a:prstDash val="solid"/>
              <a:round/>
              <a:headEnd len="med" w="med" type="none"/>
              <a:tailEnd len="med" w="med" type="none"/>
            </a:ln>
          </a:insideH>
          <a:insideV>
            <a:ln cap="flat" cmpd="sng">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AlfaSlabOn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roximaNova-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roximaNova-italic.fntdata"/><Relationship Id="rId14" Type="http://schemas.openxmlformats.org/officeDocument/2006/relationships/slide" Target="slides/slide9.xml"/><Relationship Id="rId58" Type="http://schemas.openxmlformats.org/officeDocument/2006/relationships/font" Target="fonts/ProximaNov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Explain how we tailored the scope of our project.</a:t>
            </a:r>
          </a:p>
          <a:p>
            <a:pPr indent="-298450" lvl="0" marL="457200" rtl="0">
              <a:spcBef>
                <a:spcPts val="0"/>
              </a:spcBef>
              <a:spcAft>
                <a:spcPts val="0"/>
              </a:spcAft>
              <a:buSzPts val="1100"/>
              <a:buChar char="●"/>
            </a:pPr>
            <a:r>
              <a:rPr lang="en"/>
              <a:t>We decided to that we wanted to provide support for creating room reservations for events such as club meetings, or study group sessions, but we also </a:t>
            </a:r>
            <a:r>
              <a:rPr lang="en"/>
              <a:t>wanted</a:t>
            </a:r>
            <a:r>
              <a:rPr lang="en"/>
              <a:t> to provide support for the central scheduler who would be in charge of scheduling classes.</a:t>
            </a:r>
          </a:p>
          <a:p>
            <a:pPr indent="-298450" lvl="0" marL="457200" rtl="0">
              <a:spcBef>
                <a:spcPts val="0"/>
              </a:spcBef>
              <a:spcAft>
                <a:spcPts val="0"/>
              </a:spcAft>
              <a:buSzPts val="1100"/>
              <a:buChar char="●"/>
            </a:pPr>
            <a:r>
              <a:rPr lang="en"/>
              <a:t>The need for a central scheduling system came up quite a bit during our inquiry interviews. We decided to build an entire persona around the central scheduler, and our system was shifted to incorporate this person. The central scheduler would be the system administrator and oversee all reservations with the help of our software.</a:t>
            </a:r>
          </a:p>
          <a:p>
            <a:pPr indent="-298450" lvl="0" marL="457200" rtl="0">
              <a:spcBef>
                <a:spcPts val="0"/>
              </a:spcBef>
              <a:spcAft>
                <a:spcPts val="0"/>
              </a:spcAft>
              <a:buSzPts val="1100"/>
              <a:buChar char="●"/>
            </a:pPr>
            <a:r>
              <a:rPr lang="en"/>
              <a:t>When we chose to add a central scheduler, we decided the </a:t>
            </a:r>
            <a:r>
              <a:rPr lang="en"/>
              <a:t>responsibilities</a:t>
            </a:r>
            <a:r>
              <a:rPr lang="en"/>
              <a:t> of the building manager would be diminished. In the </a:t>
            </a:r>
            <a:r>
              <a:rPr lang="en"/>
              <a:t>beginning</a:t>
            </a:r>
            <a:r>
              <a:rPr lang="en"/>
              <a:t> the building manager would still be able to view and change reservations within their </a:t>
            </a:r>
            <a:r>
              <a:rPr lang="en"/>
              <a:t>building if needed</a:t>
            </a:r>
            <a:r>
              <a:rPr lang="en"/>
              <a:t>, but </a:t>
            </a:r>
            <a:r>
              <a:rPr lang="en"/>
              <a:t>slowly</a:t>
            </a:r>
            <a:r>
              <a:rPr lang="en"/>
              <a:t> over time the hope is that control of the system would slowly shift and become managed solely by the central scheduler.</a:t>
            </a:r>
          </a:p>
          <a:p>
            <a:pPr indent="-298450" lvl="0" marL="457200" rtl="0">
              <a:spcBef>
                <a:spcPts val="0"/>
              </a:spcBef>
              <a:buSzPts val="1100"/>
              <a:buChar char="●"/>
            </a:pPr>
            <a:r>
              <a:rPr lang="en"/>
              <a:t>We decided that outside business reservations were rare enough that we did not feel the need to provide a way for them to access our software.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These are the requirements that we extracted from our Work activity affinity diagram. One requirement was chosen as a representative requirement from each of the </a:t>
            </a:r>
            <a:r>
              <a:rPr lang="en"/>
              <a:t>categories</a:t>
            </a:r>
            <a:r>
              <a:rPr lang="en"/>
              <a:t> we identified in the WAAD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a:t>To help us visualize our system better we created a few different models and diagrams. </a:t>
            </a:r>
          </a:p>
          <a:p>
            <a:pPr indent="-298450" lvl="0" marL="457200" rtl="0">
              <a:spcBef>
                <a:spcPts val="0"/>
              </a:spcBef>
              <a:spcAft>
                <a:spcPts val="0"/>
              </a:spcAft>
              <a:buSzPts val="1100"/>
              <a:buChar char="●"/>
            </a:pPr>
            <a:r>
              <a:rPr lang="en"/>
              <a:t>The first diagram is the </a:t>
            </a:r>
            <a:r>
              <a:rPr lang="en"/>
              <a:t>hierarchical</a:t>
            </a:r>
            <a:r>
              <a:rPr lang="en"/>
              <a:t> task inventory. We created one for each of our three personas. It helped  us determine all the tasks each persona might need to be able to perform and in what order.</a:t>
            </a:r>
          </a:p>
          <a:p>
            <a:pPr indent="-298450" lvl="0" marL="457200" rtl="0">
              <a:spcBef>
                <a:spcPts val="0"/>
              </a:spcBef>
              <a:spcAft>
                <a:spcPts val="0"/>
              </a:spcAft>
              <a:buSzPts val="1100"/>
              <a:buChar char="●"/>
            </a:pPr>
            <a:r>
              <a:rPr lang="en"/>
              <a:t>The flow model we created helped us visualize the interaction flow between each user that might be involved in our system.</a:t>
            </a:r>
          </a:p>
          <a:p>
            <a:pPr indent="-298450" lvl="0" marL="457200">
              <a:spcBef>
                <a:spcPts val="0"/>
              </a:spcBef>
              <a:buSzPts val="1100"/>
              <a:buChar char="●"/>
            </a:pPr>
            <a:r>
              <a:rPr lang="en"/>
              <a:t>The social diagram was created to help us </a:t>
            </a:r>
            <a:r>
              <a:rPr lang="en"/>
              <a:t>visualize</a:t>
            </a:r>
            <a:r>
              <a:rPr lang="en"/>
              <a:t> the concerns of each user and how all the users interact with each other. We were also able to identify barriers to usage.</a:t>
            </a:r>
          </a:p>
          <a:p>
            <a:pPr indent="0" lvl="0" marL="0" rtl="0">
              <a:spcBef>
                <a:spcPts val="0"/>
              </a:spcBef>
              <a:buNone/>
            </a:pPr>
            <a:r>
              <a:rPr lang="en"/>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These are the Hierarchical task inventory models. These models helped us map out all the possible tasks a user might want to perform.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This is the proposed flow model. We showed the </a:t>
            </a:r>
            <a:r>
              <a:rPr lang="en"/>
              <a:t>initial</a:t>
            </a:r>
            <a:r>
              <a:rPr lang="en"/>
              <a:t> flow model earlier, which represents the system as it is now. This is how we envision the flow within our proposed system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rPr lang="en"/>
              <a:t>The social diagram was created to help us visualize the concerns of each user and how all the users interact with each other. We were also able to identify barriers to usage, the barriers indicated any problems a user might run into while using our system.</a:t>
            </a:r>
          </a:p>
          <a:p>
            <a:pPr indent="0" lvl="0" marL="0" rtl="0">
              <a:spcBef>
                <a:spcPts val="0"/>
              </a:spcBef>
              <a:buNone/>
            </a:pPr>
            <a:r>
              <a:rPr lang="en"/>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We narrowed down our project to include three main personas. We felt to accurately represent our software in its entirety, these three personas were required.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We began the design phase with ideation and sketching. We met as a group and threw all our ideas up on the whiteboards. At this point all ideas were acceptable, no matter how far-out or strange they were.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We then began sketching, this helped us visualize and start narrowing down our scope.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rPr lang="en"/>
              <a:t>We also created some storyboards to help us gain insight into how the users might be using our software.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wrap="square" tIns="91425"/>
          <a:lstStyle>
            <a:lvl1pPr lvl="0" algn="ctr">
              <a:spcBef>
                <a:spcPts val="0"/>
              </a:spcBef>
              <a:buSzPts val="5400"/>
              <a:buNone/>
              <a:defRPr sz="5400"/>
            </a:lvl1pPr>
            <a:lvl2pPr lvl="1" algn="ctr">
              <a:spcBef>
                <a:spcPts val="0"/>
              </a:spcBef>
              <a:buSzPts val="5400"/>
              <a:buNone/>
              <a:defRPr sz="5400"/>
            </a:lvl2pPr>
            <a:lvl3pPr lvl="2" algn="ctr">
              <a:spcBef>
                <a:spcPts val="0"/>
              </a:spcBef>
              <a:buSzPts val="5400"/>
              <a:buNone/>
              <a:defRPr sz="5400"/>
            </a:lvl3pPr>
            <a:lvl4pPr lvl="3" algn="ctr">
              <a:spcBef>
                <a:spcPts val="0"/>
              </a:spcBef>
              <a:buSzPts val="5400"/>
              <a:buNone/>
              <a:defRPr sz="5400"/>
            </a:lvl4pPr>
            <a:lvl5pPr lvl="4" algn="ctr">
              <a:spcBef>
                <a:spcPts val="0"/>
              </a:spcBef>
              <a:buSzPts val="5400"/>
              <a:buNone/>
              <a:defRPr sz="5400"/>
            </a:lvl5pPr>
            <a:lvl6pPr lvl="5" algn="ctr">
              <a:spcBef>
                <a:spcPts val="0"/>
              </a:spcBef>
              <a:buSzPts val="5400"/>
              <a:buNone/>
              <a:defRPr sz="5400"/>
            </a:lvl6pPr>
            <a:lvl7pPr lvl="6" algn="ctr">
              <a:spcBef>
                <a:spcPts val="0"/>
              </a:spcBef>
              <a:buSzPts val="5400"/>
              <a:buNone/>
              <a:defRPr sz="5400"/>
            </a:lvl7pPr>
            <a:lvl8pPr lvl="7" algn="ctr">
              <a:spcBef>
                <a:spcPts val="0"/>
              </a:spcBef>
              <a:buSzPts val="5400"/>
              <a:buNone/>
              <a:defRPr sz="5400"/>
            </a:lvl8pPr>
            <a:lvl9pPr lvl="8" algn="ctr">
              <a:spcBef>
                <a:spcPts val="0"/>
              </a:spcBef>
              <a:buSzPts val="5400"/>
              <a:buNone/>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wrap="square" tIns="91425"/>
          <a:lstStyle>
            <a:lvl1pPr lvl="0" algn="ctr">
              <a:spcBef>
                <a:spcPts val="0"/>
              </a:spcBef>
              <a:buClr>
                <a:schemeClr val="dk1"/>
              </a:buClr>
              <a:buSzPts val="11000"/>
              <a:buNone/>
              <a:defRPr sz="11000">
                <a:solidFill>
                  <a:schemeClr val="dk1"/>
                </a:solidFill>
              </a:defRPr>
            </a:lvl1pPr>
            <a:lvl2pPr lvl="1" algn="ctr">
              <a:spcBef>
                <a:spcPts val="0"/>
              </a:spcBef>
              <a:buClr>
                <a:schemeClr val="dk1"/>
              </a:buClr>
              <a:buSzPts val="11000"/>
              <a:buNone/>
              <a:defRPr sz="11000">
                <a:solidFill>
                  <a:schemeClr val="dk1"/>
                </a:solidFill>
              </a:defRPr>
            </a:lvl2pPr>
            <a:lvl3pPr lvl="2" algn="ctr">
              <a:spcBef>
                <a:spcPts val="0"/>
              </a:spcBef>
              <a:buClr>
                <a:schemeClr val="dk1"/>
              </a:buClr>
              <a:buSzPts val="11000"/>
              <a:buNone/>
              <a:defRPr sz="11000">
                <a:solidFill>
                  <a:schemeClr val="dk1"/>
                </a:solidFill>
              </a:defRPr>
            </a:lvl3pPr>
            <a:lvl4pPr lvl="3" algn="ctr">
              <a:spcBef>
                <a:spcPts val="0"/>
              </a:spcBef>
              <a:buClr>
                <a:schemeClr val="dk1"/>
              </a:buClr>
              <a:buSzPts val="11000"/>
              <a:buNone/>
              <a:defRPr sz="11000">
                <a:solidFill>
                  <a:schemeClr val="dk1"/>
                </a:solidFill>
              </a:defRPr>
            </a:lvl4pPr>
            <a:lvl5pPr lvl="4" algn="ctr">
              <a:spcBef>
                <a:spcPts val="0"/>
              </a:spcBef>
              <a:buClr>
                <a:schemeClr val="dk1"/>
              </a:buClr>
              <a:buSzPts val="11000"/>
              <a:buNone/>
              <a:defRPr sz="11000">
                <a:solidFill>
                  <a:schemeClr val="dk1"/>
                </a:solidFill>
              </a:defRPr>
            </a:lvl5pPr>
            <a:lvl6pPr lvl="5" algn="ctr">
              <a:spcBef>
                <a:spcPts val="0"/>
              </a:spcBef>
              <a:buClr>
                <a:schemeClr val="dk1"/>
              </a:buClr>
              <a:buSzPts val="11000"/>
              <a:buNone/>
              <a:defRPr sz="11000">
                <a:solidFill>
                  <a:schemeClr val="dk1"/>
                </a:solidFill>
              </a:defRPr>
            </a:lvl6pPr>
            <a:lvl7pPr lvl="6" algn="ctr">
              <a:spcBef>
                <a:spcPts val="0"/>
              </a:spcBef>
              <a:buClr>
                <a:schemeClr val="dk1"/>
              </a:buClr>
              <a:buSzPts val="11000"/>
              <a:buNone/>
              <a:defRPr sz="11000">
                <a:solidFill>
                  <a:schemeClr val="dk1"/>
                </a:solidFill>
              </a:defRPr>
            </a:lvl7pPr>
            <a:lvl8pPr lvl="7" algn="ctr">
              <a:spcBef>
                <a:spcPts val="0"/>
              </a:spcBef>
              <a:buClr>
                <a:schemeClr val="dk1"/>
              </a:buClr>
              <a:buSzPts val="11000"/>
              <a:buNone/>
              <a:defRPr sz="11000">
                <a:solidFill>
                  <a:schemeClr val="dk1"/>
                </a:solidFill>
              </a:defRPr>
            </a:lvl8pPr>
            <a:lvl9pPr lvl="8" algn="ctr">
              <a:spcBef>
                <a:spcPts val="0"/>
              </a:spcBef>
              <a:buClr>
                <a:schemeClr val="dk1"/>
              </a:buClr>
              <a:buSzPts val="11000"/>
              <a:buNone/>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wrap="square" tIns="91425"/>
          <a:lstStyle>
            <a:lvl1pPr lvl="0">
              <a:spcBef>
                <a:spcPts val="0"/>
              </a:spcBef>
              <a:buClr>
                <a:schemeClr val="lt1"/>
              </a:buClr>
              <a:buSzPts val="6800"/>
              <a:buNone/>
              <a:defRPr sz="6800">
                <a:solidFill>
                  <a:schemeClr val="lt1"/>
                </a:solidFill>
              </a:defRPr>
            </a:lvl1pPr>
            <a:lvl2pPr lvl="1">
              <a:spcBef>
                <a:spcPts val="0"/>
              </a:spcBef>
              <a:buClr>
                <a:schemeClr val="lt1"/>
              </a:buClr>
              <a:buSzPts val="6800"/>
              <a:buNone/>
              <a:defRPr sz="6800">
                <a:solidFill>
                  <a:schemeClr val="lt1"/>
                </a:solidFill>
              </a:defRPr>
            </a:lvl2pPr>
            <a:lvl3pPr lvl="2">
              <a:spcBef>
                <a:spcPts val="0"/>
              </a:spcBef>
              <a:buClr>
                <a:schemeClr val="lt1"/>
              </a:buClr>
              <a:buSzPts val="6800"/>
              <a:buNone/>
              <a:defRPr sz="6800">
                <a:solidFill>
                  <a:schemeClr val="lt1"/>
                </a:solidFill>
              </a:defRPr>
            </a:lvl3pPr>
            <a:lvl4pPr lvl="3">
              <a:spcBef>
                <a:spcPts val="0"/>
              </a:spcBef>
              <a:buClr>
                <a:schemeClr val="lt1"/>
              </a:buClr>
              <a:buSzPts val="6800"/>
              <a:buNone/>
              <a:defRPr sz="6800">
                <a:solidFill>
                  <a:schemeClr val="lt1"/>
                </a:solidFill>
              </a:defRPr>
            </a:lvl4pPr>
            <a:lvl5pPr lvl="4">
              <a:spcBef>
                <a:spcPts val="0"/>
              </a:spcBef>
              <a:buClr>
                <a:schemeClr val="lt1"/>
              </a:buClr>
              <a:buSzPts val="6800"/>
              <a:buNone/>
              <a:defRPr sz="6800">
                <a:solidFill>
                  <a:schemeClr val="lt1"/>
                </a:solidFill>
              </a:defRPr>
            </a:lvl5pPr>
            <a:lvl6pPr lvl="5">
              <a:spcBef>
                <a:spcPts val="0"/>
              </a:spcBef>
              <a:buClr>
                <a:schemeClr val="lt1"/>
              </a:buClr>
              <a:buSzPts val="6800"/>
              <a:buNone/>
              <a:defRPr sz="6800">
                <a:solidFill>
                  <a:schemeClr val="lt1"/>
                </a:solidFill>
              </a:defRPr>
            </a:lvl6pPr>
            <a:lvl7pPr lvl="6">
              <a:spcBef>
                <a:spcPts val="0"/>
              </a:spcBef>
              <a:buClr>
                <a:schemeClr val="lt1"/>
              </a:buClr>
              <a:buSzPts val="6800"/>
              <a:buNone/>
              <a:defRPr sz="6800">
                <a:solidFill>
                  <a:schemeClr val="lt1"/>
                </a:solidFill>
              </a:defRPr>
            </a:lvl7pPr>
            <a:lvl8pPr lvl="7">
              <a:spcBef>
                <a:spcPts val="0"/>
              </a:spcBef>
              <a:buClr>
                <a:schemeClr val="lt1"/>
              </a:buClr>
              <a:buSzPts val="6800"/>
              <a:buNone/>
              <a:defRPr sz="6800">
                <a:solidFill>
                  <a:schemeClr val="lt1"/>
                </a:solidFill>
              </a:defRPr>
            </a:lvl8pPr>
            <a:lvl9pPr lvl="8">
              <a:spcBef>
                <a:spcPts val="0"/>
              </a:spcBef>
              <a:buClr>
                <a:schemeClr val="lt1"/>
              </a:buClr>
              <a:buSzPts val="6800"/>
              <a:buNone/>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wrap="square" tIns="91425"/>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wrap="square" tIns="91425"/>
          <a:lstStyle>
            <a:lvl1pPr lvl="0" algn="ctr">
              <a:spcBef>
                <a:spcPts val="0"/>
              </a:spcBef>
              <a:buSzPts val="3800"/>
              <a:buNone/>
              <a:defRPr sz="3800"/>
            </a:lvl1pPr>
            <a:lvl2pPr lvl="1" algn="ctr">
              <a:spcBef>
                <a:spcPts val="0"/>
              </a:spcBef>
              <a:buSzPts val="3800"/>
              <a:buNone/>
              <a:defRPr sz="3800"/>
            </a:lvl2pPr>
            <a:lvl3pPr lvl="2" algn="ctr">
              <a:spcBef>
                <a:spcPts val="0"/>
              </a:spcBef>
              <a:buSzPts val="3800"/>
              <a:buNone/>
              <a:defRPr sz="3800"/>
            </a:lvl3pPr>
            <a:lvl4pPr lvl="3" algn="ctr">
              <a:spcBef>
                <a:spcPts val="0"/>
              </a:spcBef>
              <a:buSzPts val="3800"/>
              <a:buNone/>
              <a:defRPr sz="3800"/>
            </a:lvl4pPr>
            <a:lvl5pPr lvl="4" algn="ctr">
              <a:spcBef>
                <a:spcPts val="0"/>
              </a:spcBef>
              <a:buSzPts val="3800"/>
              <a:buNone/>
              <a:defRPr sz="3800"/>
            </a:lvl5pPr>
            <a:lvl6pPr lvl="5" algn="ctr">
              <a:spcBef>
                <a:spcPts val="0"/>
              </a:spcBef>
              <a:buSzPts val="3800"/>
              <a:buNone/>
              <a:defRPr sz="3800"/>
            </a:lvl6pPr>
            <a:lvl7pPr lvl="6" algn="ctr">
              <a:spcBef>
                <a:spcPts val="0"/>
              </a:spcBef>
              <a:buSzPts val="3800"/>
              <a:buNone/>
              <a:defRPr sz="3800"/>
            </a:lvl7pPr>
            <a:lvl8pPr lvl="7" algn="ctr">
              <a:spcBef>
                <a:spcPts val="0"/>
              </a:spcBef>
              <a:buSzPts val="3800"/>
              <a:buNone/>
              <a:defRPr sz="3800"/>
            </a:lvl8pPr>
            <a:lvl9pPr lvl="8" algn="ctr">
              <a:spcBef>
                <a:spcPts val="0"/>
              </a:spcBef>
              <a:buSzPts val="3800"/>
              <a:buNone/>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alexthayn.com/hti.html" TargetMode="External"/><Relationship Id="rId4" Type="http://schemas.openxmlformats.org/officeDocument/2006/relationships/hyperlink" Target="http://alexthayn.com/flowmodel.html" TargetMode="External"/><Relationship Id="rId5" Type="http://schemas.openxmlformats.org/officeDocument/2006/relationships/hyperlink" Target="http://alexthayn.com/socialdiagram.html" TargetMode="External"/><Relationship Id="rId6"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www.ljdemosites.x10host.com/SS/" TargetMode="External"/><Relationship Id="rId4" Type="http://schemas.openxmlformats.org/officeDocument/2006/relationships/image" Target="../media/image2.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600" cy="1957800"/>
          </a:xfrm>
          <a:prstGeom prst="rect">
            <a:avLst/>
          </a:prstGeom>
        </p:spPr>
        <p:txBody>
          <a:bodyPr anchorCtr="0" anchor="b" bIns="91425" lIns="91425" rIns="91425" wrap="square" tIns="91425">
            <a:noAutofit/>
          </a:bodyPr>
          <a:lstStyle/>
          <a:p>
            <a:pPr indent="0" lvl="0" marL="0">
              <a:spcBef>
                <a:spcPts val="0"/>
              </a:spcBef>
              <a:buNone/>
            </a:pPr>
            <a:r>
              <a:rPr lang="en"/>
              <a:t>Simplified Sckhaedgeuler (SS)</a:t>
            </a:r>
          </a:p>
        </p:txBody>
      </p:sp>
      <p:sp>
        <p:nvSpPr>
          <p:cNvPr id="57" name="Shape 57"/>
          <p:cNvSpPr txBox="1"/>
          <p:nvPr>
            <p:ph idx="1" type="subTitle"/>
          </p:nvPr>
        </p:nvSpPr>
        <p:spPr>
          <a:xfrm>
            <a:off x="311700" y="3165823"/>
            <a:ext cx="8520600" cy="733500"/>
          </a:xfrm>
          <a:prstGeom prst="rect">
            <a:avLst/>
          </a:prstGeom>
        </p:spPr>
        <p:txBody>
          <a:bodyPr anchorCtr="0" anchor="t" bIns="91425" lIns="91425" rIns="91425" wrap="square" tIns="91425">
            <a:noAutofit/>
          </a:bodyPr>
          <a:lstStyle/>
          <a:p>
            <a:pPr indent="0" lvl="0" marL="0">
              <a:spcBef>
                <a:spcPts val="0"/>
              </a:spcBef>
              <a:buNone/>
            </a:pPr>
            <a:r>
              <a:rPr lang="en"/>
              <a:t>A Software Design Project by:</a:t>
            </a:r>
          </a:p>
          <a:p>
            <a:pPr indent="0" lvl="0" marL="0">
              <a:spcBef>
                <a:spcPts val="0"/>
              </a:spcBef>
              <a:buNone/>
            </a:pPr>
            <a:r>
              <a:t/>
            </a:r>
            <a:endParaRPr/>
          </a:p>
          <a:p>
            <a:pPr indent="0" lvl="0" marL="0">
              <a:spcBef>
                <a:spcPts val="0"/>
              </a:spcBef>
              <a:buNone/>
            </a:pPr>
            <a:r>
              <a:rPr lang="en"/>
              <a:t>Alex Thayn, Leedan Johnson, Jackson Porter</a:t>
            </a:r>
          </a:p>
        </p:txBody>
      </p:sp>
      <p:pic>
        <p:nvPicPr>
          <p:cNvPr id="58" name="Shape 58"/>
          <p:cNvPicPr preferRelativeResize="0"/>
          <p:nvPr/>
        </p:nvPicPr>
        <p:blipFill>
          <a:blip r:embed="rId3">
            <a:alphaModFix/>
          </a:blip>
          <a:stretch>
            <a:fillRect/>
          </a:stretch>
        </p:blipFill>
        <p:spPr>
          <a:xfrm>
            <a:off x="0" y="0"/>
            <a:ext cx="1399975" cy="139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 Contextual Inquiry &amp; Analysis</a:t>
            </a:r>
          </a:p>
        </p:txBody>
      </p:sp>
      <p:sp>
        <p:nvSpPr>
          <p:cNvPr id="121" name="Shape 121"/>
          <p:cNvSpPr txBox="1"/>
          <p:nvPr>
            <p:ph idx="1" type="body"/>
          </p:nvPr>
        </p:nvSpPr>
        <p:spPr>
          <a:xfrm>
            <a:off x="311700" y="1197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The construction of our WAAD (Work-Activity Affinity Diagram) was no small effort, but the insight it offered was invaluable.</a:t>
            </a:r>
          </a:p>
          <a:p>
            <a:pPr indent="0" lvl="0" marL="0" rtl="0">
              <a:spcBef>
                <a:spcPts val="0"/>
              </a:spcBef>
              <a:buNone/>
            </a:pPr>
            <a:r>
              <a:t/>
            </a:r>
            <a:endParaRPr/>
          </a:p>
        </p:txBody>
      </p:sp>
      <p:pic>
        <p:nvPicPr>
          <p:cNvPr id="122" name="Shape 122"/>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 Contextual Inquiry &amp; Analysis</a:t>
            </a:r>
          </a:p>
        </p:txBody>
      </p:sp>
      <p:pic>
        <p:nvPicPr>
          <p:cNvPr id="128" name="Shape 128"/>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29" name="Shape 129"/>
          <p:cNvPicPr preferRelativeResize="0"/>
          <p:nvPr/>
        </p:nvPicPr>
        <p:blipFill>
          <a:blip r:embed="rId4">
            <a:alphaModFix/>
          </a:blip>
          <a:stretch>
            <a:fillRect/>
          </a:stretch>
        </p:blipFill>
        <p:spPr>
          <a:xfrm>
            <a:off x="2174550" y="1197475"/>
            <a:ext cx="4377452" cy="3652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 Contextual Inquiry &amp; Analysis</a:t>
            </a:r>
          </a:p>
        </p:txBody>
      </p:sp>
      <p:sp>
        <p:nvSpPr>
          <p:cNvPr id="135" name="Shape 135"/>
          <p:cNvSpPr txBox="1"/>
          <p:nvPr>
            <p:ph idx="1" type="body"/>
          </p:nvPr>
        </p:nvSpPr>
        <p:spPr>
          <a:xfrm>
            <a:off x="311700" y="1197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After having met with these system users, we defined each of the work roles in the existing system</a:t>
            </a:r>
            <a:r>
              <a:rPr lang="en"/>
              <a:t>.</a:t>
            </a:r>
          </a:p>
          <a:p>
            <a:pPr indent="-342900" lvl="0" marL="457200" rtl="0">
              <a:spcBef>
                <a:spcPts val="0"/>
              </a:spcBef>
              <a:spcAft>
                <a:spcPts val="0"/>
              </a:spcAft>
              <a:buSzPts val="1800"/>
              <a:buChar char="●"/>
            </a:pPr>
            <a:r>
              <a:rPr lang="en"/>
              <a:t>User Roles</a:t>
            </a:r>
          </a:p>
          <a:p>
            <a:pPr indent="-317500" lvl="1" marL="914400" rtl="0">
              <a:spcBef>
                <a:spcPts val="0"/>
              </a:spcBef>
              <a:spcAft>
                <a:spcPts val="0"/>
              </a:spcAft>
              <a:buSzPts val="1400"/>
              <a:buChar char="○"/>
            </a:pPr>
            <a:r>
              <a:rPr lang="en"/>
              <a:t>Registrar</a:t>
            </a:r>
          </a:p>
          <a:p>
            <a:pPr indent="-317500" lvl="1" marL="914400" rtl="0">
              <a:spcBef>
                <a:spcPts val="0"/>
              </a:spcBef>
              <a:spcAft>
                <a:spcPts val="0"/>
              </a:spcAft>
              <a:buSzPts val="1400"/>
              <a:buChar char="○"/>
            </a:pPr>
            <a:r>
              <a:rPr lang="en"/>
              <a:t>Student</a:t>
            </a:r>
          </a:p>
          <a:p>
            <a:pPr indent="-317500" lvl="1" marL="914400" rtl="0">
              <a:spcBef>
                <a:spcPts val="0"/>
              </a:spcBef>
              <a:spcAft>
                <a:spcPts val="0"/>
              </a:spcAft>
              <a:buSzPts val="1400"/>
              <a:buChar char="○"/>
            </a:pPr>
            <a:r>
              <a:rPr lang="en"/>
              <a:t>Faculty</a:t>
            </a:r>
          </a:p>
          <a:p>
            <a:pPr indent="-317500" lvl="1" marL="914400" rtl="0">
              <a:spcBef>
                <a:spcPts val="0"/>
              </a:spcBef>
              <a:spcAft>
                <a:spcPts val="0"/>
              </a:spcAft>
              <a:buSzPts val="1400"/>
              <a:buChar char="○"/>
            </a:pPr>
            <a:r>
              <a:rPr lang="en"/>
              <a:t>Building/Dept Manager</a:t>
            </a:r>
          </a:p>
          <a:p>
            <a:pPr indent="-317500" lvl="1" marL="914400" rtl="0">
              <a:spcBef>
                <a:spcPts val="0"/>
              </a:spcBef>
              <a:spcAft>
                <a:spcPts val="0"/>
              </a:spcAft>
              <a:buSzPts val="1400"/>
              <a:buChar char="○"/>
            </a:pPr>
            <a:r>
              <a:rPr lang="en"/>
              <a:t>Outside Entities</a:t>
            </a:r>
          </a:p>
          <a:p>
            <a:pPr indent="-342900" lvl="0" marL="457200" rtl="0">
              <a:spcBef>
                <a:spcPts val="0"/>
              </a:spcBef>
              <a:spcAft>
                <a:spcPts val="0"/>
              </a:spcAft>
              <a:buSzPts val="1800"/>
              <a:buChar char="●"/>
            </a:pPr>
            <a:r>
              <a:rPr lang="en"/>
              <a:t>Machine Roles</a:t>
            </a:r>
          </a:p>
          <a:p>
            <a:pPr indent="-317500" lvl="1" marL="914400" rtl="0">
              <a:spcBef>
                <a:spcPts val="0"/>
              </a:spcBef>
              <a:buSzPts val="1400"/>
              <a:buChar char="○"/>
            </a:pPr>
            <a:r>
              <a:rPr lang="en"/>
              <a:t>Database</a:t>
            </a:r>
          </a:p>
        </p:txBody>
      </p:sp>
      <p:pic>
        <p:nvPicPr>
          <p:cNvPr id="136" name="Shape 136"/>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 Contextual Inquiry &amp; Analysis</a:t>
            </a:r>
          </a:p>
        </p:txBody>
      </p:sp>
      <p:sp>
        <p:nvSpPr>
          <p:cNvPr id="142" name="Shape 142"/>
          <p:cNvSpPr txBox="1"/>
          <p:nvPr>
            <p:ph idx="1" type="body"/>
          </p:nvPr>
        </p:nvSpPr>
        <p:spPr>
          <a:xfrm>
            <a:off x="311700" y="1197475"/>
            <a:ext cx="8520600" cy="3416400"/>
          </a:xfrm>
          <a:prstGeom prst="rect">
            <a:avLst/>
          </a:prstGeom>
        </p:spPr>
        <p:txBody>
          <a:bodyPr anchorCtr="0" anchor="t" bIns="91425" lIns="91425" rIns="91425" wrap="square" tIns="91425">
            <a:noAutofit/>
          </a:bodyPr>
          <a:lstStyle/>
          <a:p>
            <a:pPr indent="-342900" lvl="0" marL="457200" marR="0" rtl="0" algn="l">
              <a:lnSpc>
                <a:spcPct val="115000"/>
              </a:lnSpc>
              <a:spcBef>
                <a:spcPts val="0"/>
              </a:spcBef>
              <a:spcAft>
                <a:spcPts val="1600"/>
              </a:spcAft>
              <a:buClr>
                <a:schemeClr val="dk2"/>
              </a:buClr>
              <a:buSzPts val="1800"/>
              <a:buFont typeface="Proxima Nova"/>
              <a:buChar char="●"/>
            </a:pPr>
            <a:r>
              <a:rPr lang="en"/>
              <a:t>Using these work roles, we created Flow Models to illustrate the existing system, and to show how our solution would fit in and change the existing system.</a:t>
            </a:r>
          </a:p>
        </p:txBody>
      </p:sp>
      <p:pic>
        <p:nvPicPr>
          <p:cNvPr id="143" name="Shape 143"/>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 Contextual Inquiry &amp; Analysis</a:t>
            </a:r>
          </a:p>
        </p:txBody>
      </p:sp>
      <p:pic>
        <p:nvPicPr>
          <p:cNvPr id="149" name="Shape 14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50" name="Shape 150"/>
          <p:cNvPicPr preferRelativeResize="0"/>
          <p:nvPr/>
        </p:nvPicPr>
        <p:blipFill>
          <a:blip r:embed="rId4">
            <a:alphaModFix/>
          </a:blip>
          <a:stretch>
            <a:fillRect/>
          </a:stretch>
        </p:blipFill>
        <p:spPr>
          <a:xfrm>
            <a:off x="2078138" y="1170125"/>
            <a:ext cx="498772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Design Requirements</a:t>
            </a:r>
          </a:p>
        </p:txBody>
      </p:sp>
      <p:sp>
        <p:nvSpPr>
          <p:cNvPr id="156" name="Shape 156"/>
          <p:cNvSpPr txBox="1"/>
          <p:nvPr>
            <p:ph idx="1" type="body"/>
          </p:nvPr>
        </p:nvSpPr>
        <p:spPr>
          <a:xfrm>
            <a:off x="311700" y="1223375"/>
            <a:ext cx="8520600" cy="3345600"/>
          </a:xfrm>
          <a:prstGeom prst="rect">
            <a:avLst/>
          </a:prstGeom>
        </p:spPr>
        <p:txBody>
          <a:bodyPr anchorCtr="0" anchor="t" bIns="91425" lIns="91425" rIns="91425" wrap="square" tIns="91425">
            <a:noAutofit/>
          </a:bodyPr>
          <a:lstStyle/>
          <a:p>
            <a:pPr indent="0" lvl="0" marL="0" rtl="0">
              <a:spcBef>
                <a:spcPts val="0"/>
              </a:spcBef>
              <a:buNone/>
            </a:pPr>
            <a:r>
              <a:rPr lang="en" sz="2400"/>
              <a:t>Scope of Our Project</a:t>
            </a:r>
          </a:p>
          <a:p>
            <a:pPr indent="-342900" lvl="0" marL="457200" rtl="0">
              <a:lnSpc>
                <a:spcPct val="200000"/>
              </a:lnSpc>
              <a:spcBef>
                <a:spcPts val="0"/>
              </a:spcBef>
              <a:spcAft>
                <a:spcPts val="0"/>
              </a:spcAft>
              <a:buSzPts val="1800"/>
              <a:buChar char="●"/>
            </a:pPr>
            <a:r>
              <a:rPr lang="en"/>
              <a:t>Ability to schedule not only events, but also classes</a:t>
            </a:r>
          </a:p>
          <a:p>
            <a:pPr indent="-342900" lvl="0" marL="457200" rtl="0">
              <a:lnSpc>
                <a:spcPct val="200000"/>
              </a:lnSpc>
              <a:spcBef>
                <a:spcPts val="0"/>
              </a:spcBef>
              <a:spcAft>
                <a:spcPts val="0"/>
              </a:spcAft>
              <a:buSzPts val="1800"/>
              <a:buChar char="●"/>
            </a:pPr>
            <a:r>
              <a:rPr lang="en"/>
              <a:t>Need for a central scheduler</a:t>
            </a:r>
          </a:p>
          <a:p>
            <a:pPr indent="-342900" lvl="0" marL="457200" rtl="0">
              <a:lnSpc>
                <a:spcPct val="200000"/>
              </a:lnSpc>
              <a:spcBef>
                <a:spcPts val="0"/>
              </a:spcBef>
              <a:spcAft>
                <a:spcPts val="0"/>
              </a:spcAft>
              <a:buSzPts val="1800"/>
              <a:buChar char="●"/>
            </a:pPr>
            <a:r>
              <a:rPr lang="en"/>
              <a:t>Limited access for building manager</a:t>
            </a:r>
          </a:p>
          <a:p>
            <a:pPr indent="-342900" lvl="0" marL="457200" rtl="0">
              <a:lnSpc>
                <a:spcPct val="200000"/>
              </a:lnSpc>
              <a:spcBef>
                <a:spcPts val="0"/>
              </a:spcBef>
              <a:buSzPts val="1800"/>
              <a:buChar char="●"/>
            </a:pPr>
            <a:r>
              <a:rPr lang="en"/>
              <a:t>No outside business support</a:t>
            </a:r>
          </a:p>
          <a:p>
            <a:pPr indent="0" lvl="0" marL="0" rtl="0">
              <a:lnSpc>
                <a:spcPct val="200000"/>
              </a:lnSpc>
              <a:spcBef>
                <a:spcPts val="0"/>
              </a:spcBef>
              <a:buNone/>
            </a:pPr>
            <a:r>
              <a:t/>
            </a:r>
            <a:endParaRPr/>
          </a:p>
        </p:txBody>
      </p:sp>
      <p:pic>
        <p:nvPicPr>
          <p:cNvPr id="157" name="Shape 157"/>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a:t>
            </a:r>
            <a:r>
              <a:rPr lang="en"/>
              <a:t>Design Requirements</a:t>
            </a:r>
          </a:p>
        </p:txBody>
      </p:sp>
      <p:sp>
        <p:nvSpPr>
          <p:cNvPr id="163" name="Shape 163"/>
          <p:cNvSpPr txBox="1"/>
          <p:nvPr>
            <p:ph idx="1" type="body"/>
          </p:nvPr>
        </p:nvSpPr>
        <p:spPr>
          <a:xfrm>
            <a:off x="311700" y="1017725"/>
            <a:ext cx="8520600" cy="3563100"/>
          </a:xfrm>
          <a:prstGeom prst="rect">
            <a:avLst/>
          </a:prstGeom>
        </p:spPr>
        <p:txBody>
          <a:bodyPr anchorCtr="0" anchor="t" bIns="91425" lIns="91425" rIns="91425" wrap="square" tIns="91425">
            <a:noAutofit/>
          </a:bodyPr>
          <a:lstStyle/>
          <a:p>
            <a:pPr indent="0" lvl="0" marL="0" rtl="0">
              <a:lnSpc>
                <a:spcPct val="100000"/>
              </a:lnSpc>
              <a:spcBef>
                <a:spcPts val="0"/>
              </a:spcBef>
              <a:spcAft>
                <a:spcPts val="1000"/>
              </a:spcAft>
              <a:buNone/>
            </a:pPr>
            <a:r>
              <a:rPr lang="en" sz="2400"/>
              <a:t>Requirements were extracted from the WAAD</a:t>
            </a:r>
          </a:p>
          <a:p>
            <a:pPr indent="-317500" lvl="1" marL="914400" rtl="0">
              <a:lnSpc>
                <a:spcPct val="100000"/>
              </a:lnSpc>
              <a:spcBef>
                <a:spcPts val="0"/>
              </a:spcBef>
              <a:spcAft>
                <a:spcPts val="0"/>
              </a:spcAft>
              <a:buSzPts val="1400"/>
              <a:buChar char="○"/>
            </a:pPr>
            <a:r>
              <a:rPr lang="en"/>
              <a:t>Notifications</a:t>
            </a:r>
          </a:p>
          <a:p>
            <a:pPr indent="-317500" lvl="1" marL="914400" rtl="0">
              <a:lnSpc>
                <a:spcPct val="100000"/>
              </a:lnSpc>
              <a:spcBef>
                <a:spcPts val="0"/>
              </a:spcBef>
              <a:spcAft>
                <a:spcPts val="0"/>
              </a:spcAft>
              <a:buSzPts val="1400"/>
              <a:buChar char="○"/>
            </a:pPr>
            <a:r>
              <a:rPr lang="en"/>
              <a:t>Low-cost</a:t>
            </a:r>
          </a:p>
          <a:p>
            <a:pPr indent="-317500" lvl="1" marL="914400" rtl="0">
              <a:lnSpc>
                <a:spcPct val="100000"/>
              </a:lnSpc>
              <a:spcBef>
                <a:spcPts val="0"/>
              </a:spcBef>
              <a:spcAft>
                <a:spcPts val="0"/>
              </a:spcAft>
              <a:buSzPts val="1400"/>
              <a:buChar char="○"/>
            </a:pPr>
            <a:r>
              <a:rPr lang="en"/>
              <a:t>Room Details/Leave room feeback</a:t>
            </a:r>
          </a:p>
          <a:p>
            <a:pPr indent="-317500" lvl="1" marL="914400" rtl="0">
              <a:lnSpc>
                <a:spcPct val="100000"/>
              </a:lnSpc>
              <a:spcBef>
                <a:spcPts val="0"/>
              </a:spcBef>
              <a:spcAft>
                <a:spcPts val="0"/>
              </a:spcAft>
              <a:buSzPts val="1400"/>
              <a:buChar char="○"/>
            </a:pPr>
            <a:r>
              <a:rPr lang="en"/>
              <a:t>Scalability</a:t>
            </a:r>
          </a:p>
          <a:p>
            <a:pPr indent="-317500" lvl="1" marL="914400" rtl="0">
              <a:lnSpc>
                <a:spcPct val="100000"/>
              </a:lnSpc>
              <a:spcBef>
                <a:spcPts val="0"/>
              </a:spcBef>
              <a:spcAft>
                <a:spcPts val="0"/>
              </a:spcAft>
              <a:buSzPts val="1400"/>
              <a:buChar char="○"/>
            </a:pPr>
            <a:r>
              <a:rPr lang="en"/>
              <a:t>Recurring reservations/Fast reservations</a:t>
            </a:r>
          </a:p>
          <a:p>
            <a:pPr indent="-317500" lvl="1" marL="914400" rtl="0">
              <a:lnSpc>
                <a:spcPct val="100000"/>
              </a:lnSpc>
              <a:spcBef>
                <a:spcPts val="0"/>
              </a:spcBef>
              <a:spcAft>
                <a:spcPts val="0"/>
              </a:spcAft>
              <a:buSzPts val="1400"/>
              <a:buChar char="○"/>
            </a:pPr>
            <a:r>
              <a:rPr lang="en"/>
              <a:t>Prioritization</a:t>
            </a:r>
          </a:p>
          <a:p>
            <a:pPr indent="-317500" lvl="1" marL="914400" rtl="0">
              <a:lnSpc>
                <a:spcPct val="100000"/>
              </a:lnSpc>
              <a:spcBef>
                <a:spcPts val="0"/>
              </a:spcBef>
              <a:spcAft>
                <a:spcPts val="0"/>
              </a:spcAft>
              <a:buSzPts val="1400"/>
              <a:buChar char="○"/>
            </a:pPr>
            <a:r>
              <a:rPr lang="en"/>
              <a:t>Manager Access</a:t>
            </a:r>
          </a:p>
          <a:p>
            <a:pPr indent="-317500" lvl="1" marL="914400" rtl="0">
              <a:lnSpc>
                <a:spcPct val="100000"/>
              </a:lnSpc>
              <a:spcBef>
                <a:spcPts val="0"/>
              </a:spcBef>
              <a:spcAft>
                <a:spcPts val="0"/>
              </a:spcAft>
              <a:buSzPts val="1400"/>
              <a:buChar char="○"/>
            </a:pPr>
            <a:r>
              <a:rPr lang="en"/>
              <a:t>Simplicity</a:t>
            </a:r>
          </a:p>
          <a:p>
            <a:pPr indent="-317500" lvl="1" marL="914400" rtl="0">
              <a:lnSpc>
                <a:spcPct val="100000"/>
              </a:lnSpc>
              <a:spcBef>
                <a:spcPts val="0"/>
              </a:spcBef>
              <a:spcAft>
                <a:spcPts val="0"/>
              </a:spcAft>
              <a:buSzPts val="1400"/>
              <a:buChar char="○"/>
            </a:pPr>
            <a:r>
              <a:rPr lang="en"/>
              <a:t>Unity/Consistency</a:t>
            </a:r>
          </a:p>
          <a:p>
            <a:pPr indent="-317500" lvl="1" marL="914400" rtl="0">
              <a:lnSpc>
                <a:spcPct val="100000"/>
              </a:lnSpc>
              <a:spcBef>
                <a:spcPts val="0"/>
              </a:spcBef>
              <a:spcAft>
                <a:spcPts val="0"/>
              </a:spcAft>
              <a:buSzPts val="1400"/>
              <a:buChar char="○"/>
            </a:pPr>
            <a:r>
              <a:rPr lang="en"/>
              <a:t>No Outside Business support</a:t>
            </a:r>
          </a:p>
          <a:p>
            <a:pPr indent="-317500" lvl="1" marL="914400" rtl="0">
              <a:lnSpc>
                <a:spcPct val="100000"/>
              </a:lnSpc>
              <a:spcBef>
                <a:spcPts val="0"/>
              </a:spcBef>
              <a:spcAft>
                <a:spcPts val="0"/>
              </a:spcAft>
              <a:buSzPts val="1400"/>
              <a:buChar char="○"/>
            </a:pPr>
            <a:r>
              <a:rPr lang="en"/>
              <a:t>Web Access</a:t>
            </a:r>
          </a:p>
          <a:p>
            <a:pPr indent="-317500" lvl="1" marL="914400" rtl="0">
              <a:lnSpc>
                <a:spcPct val="100000"/>
              </a:lnSpc>
              <a:spcBef>
                <a:spcPts val="0"/>
              </a:spcBef>
              <a:spcAft>
                <a:spcPts val="0"/>
              </a:spcAft>
              <a:buSzPts val="1400"/>
              <a:buChar char="○"/>
            </a:pPr>
            <a:r>
              <a:rPr lang="en"/>
              <a:t>Public Vacancy list</a:t>
            </a:r>
          </a:p>
          <a:p>
            <a:pPr indent="-317500" lvl="1" marL="914400" rtl="0">
              <a:lnSpc>
                <a:spcPct val="100000"/>
              </a:lnSpc>
              <a:spcBef>
                <a:spcPts val="0"/>
              </a:spcBef>
              <a:spcAft>
                <a:spcPts val="0"/>
              </a:spcAft>
              <a:buSzPts val="1400"/>
              <a:buChar char="○"/>
            </a:pPr>
            <a:r>
              <a:rPr lang="en"/>
              <a:t>Optional Hidden Details</a:t>
            </a:r>
          </a:p>
        </p:txBody>
      </p:sp>
      <p:pic>
        <p:nvPicPr>
          <p:cNvPr id="164" name="Shape 164"/>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a:t>
            </a:r>
            <a:r>
              <a:rPr lang="en"/>
              <a:t>Design Requirements</a:t>
            </a:r>
          </a:p>
        </p:txBody>
      </p:sp>
      <p:sp>
        <p:nvSpPr>
          <p:cNvPr id="170" name="Shape 170"/>
          <p:cNvSpPr txBox="1"/>
          <p:nvPr>
            <p:ph idx="1" type="body"/>
          </p:nvPr>
        </p:nvSpPr>
        <p:spPr>
          <a:xfrm>
            <a:off x="311700" y="1268025"/>
            <a:ext cx="8520600" cy="3161100"/>
          </a:xfrm>
          <a:prstGeom prst="rect">
            <a:avLst/>
          </a:prstGeom>
        </p:spPr>
        <p:txBody>
          <a:bodyPr anchorCtr="0" anchor="t" bIns="91425" lIns="91425" rIns="91425" wrap="square" tIns="91425">
            <a:noAutofit/>
          </a:bodyPr>
          <a:lstStyle/>
          <a:p>
            <a:pPr indent="0" lvl="0" marL="0" rtl="0">
              <a:lnSpc>
                <a:spcPct val="200000"/>
              </a:lnSpc>
              <a:spcBef>
                <a:spcPts val="0"/>
              </a:spcBef>
              <a:spcAft>
                <a:spcPts val="0"/>
              </a:spcAft>
              <a:buNone/>
            </a:pPr>
            <a:r>
              <a:rPr lang="en" sz="2400"/>
              <a:t>Models</a:t>
            </a:r>
          </a:p>
          <a:p>
            <a:pPr indent="-317500" lvl="0" marL="457200" rtl="0">
              <a:lnSpc>
                <a:spcPct val="200000"/>
              </a:lnSpc>
              <a:spcBef>
                <a:spcPts val="0"/>
              </a:spcBef>
              <a:spcAft>
                <a:spcPts val="0"/>
              </a:spcAft>
              <a:buSzPts val="1400"/>
              <a:buChar char="●"/>
            </a:pPr>
            <a:r>
              <a:rPr lang="en" sz="1400" u="sng">
                <a:solidFill>
                  <a:schemeClr val="hlink"/>
                </a:solidFill>
                <a:hlinkClick r:id="rId3"/>
              </a:rPr>
              <a:t>Hierarchical Task Inventory</a:t>
            </a:r>
          </a:p>
          <a:p>
            <a:pPr indent="-317500" lvl="0" marL="457200" rtl="0">
              <a:lnSpc>
                <a:spcPct val="200000"/>
              </a:lnSpc>
              <a:spcBef>
                <a:spcPts val="0"/>
              </a:spcBef>
              <a:spcAft>
                <a:spcPts val="0"/>
              </a:spcAft>
              <a:buSzPts val="1400"/>
              <a:buChar char="●"/>
            </a:pPr>
            <a:r>
              <a:rPr lang="en" sz="1400" u="sng">
                <a:solidFill>
                  <a:schemeClr val="hlink"/>
                </a:solidFill>
                <a:hlinkClick r:id="rId4"/>
              </a:rPr>
              <a:t>Flow Model</a:t>
            </a:r>
          </a:p>
          <a:p>
            <a:pPr indent="-317500" lvl="0" marL="457200" rtl="0">
              <a:lnSpc>
                <a:spcPct val="200000"/>
              </a:lnSpc>
              <a:spcBef>
                <a:spcPts val="0"/>
              </a:spcBef>
              <a:spcAft>
                <a:spcPts val="0"/>
              </a:spcAft>
              <a:buSzPts val="1400"/>
              <a:buChar char="●"/>
            </a:pPr>
            <a:r>
              <a:rPr lang="en" sz="1400" u="sng">
                <a:solidFill>
                  <a:schemeClr val="hlink"/>
                </a:solidFill>
                <a:hlinkClick r:id="rId5"/>
              </a:rPr>
              <a:t>Social</a:t>
            </a:r>
            <a:r>
              <a:rPr lang="en" sz="1400" u="sng">
                <a:solidFill>
                  <a:schemeClr val="hlink"/>
                </a:solidFill>
              </a:rPr>
              <a:t> Diagram</a:t>
            </a:r>
          </a:p>
        </p:txBody>
      </p:sp>
      <p:pic>
        <p:nvPicPr>
          <p:cNvPr id="171" name="Shape 171"/>
          <p:cNvPicPr preferRelativeResize="0"/>
          <p:nvPr/>
        </p:nvPicPr>
        <p:blipFill>
          <a:blip r:embed="rId6">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Design Requirements</a:t>
            </a:r>
          </a:p>
        </p:txBody>
      </p:sp>
      <p:pic>
        <p:nvPicPr>
          <p:cNvPr id="177" name="Shape 17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78" name="Shape 178"/>
          <p:cNvPicPr preferRelativeResize="0"/>
          <p:nvPr/>
        </p:nvPicPr>
        <p:blipFill rotWithShape="1">
          <a:blip r:embed="rId4">
            <a:alphaModFix/>
          </a:blip>
          <a:srcRect b="0" l="7851" r="0" t="5829"/>
          <a:stretch/>
        </p:blipFill>
        <p:spPr>
          <a:xfrm>
            <a:off x="223250" y="1259075"/>
            <a:ext cx="3660426" cy="3598074"/>
          </a:xfrm>
          <a:prstGeom prst="rect">
            <a:avLst/>
          </a:prstGeom>
          <a:noFill/>
          <a:ln>
            <a:noFill/>
          </a:ln>
        </p:spPr>
      </p:pic>
      <p:pic>
        <p:nvPicPr>
          <p:cNvPr id="179" name="Shape 179"/>
          <p:cNvPicPr preferRelativeResize="0"/>
          <p:nvPr/>
        </p:nvPicPr>
        <p:blipFill rotWithShape="1">
          <a:blip r:embed="rId5">
            <a:alphaModFix/>
          </a:blip>
          <a:srcRect b="0" l="0" r="783" t="0"/>
          <a:stretch/>
        </p:blipFill>
        <p:spPr>
          <a:xfrm>
            <a:off x="4589700" y="1259075"/>
            <a:ext cx="3615150" cy="336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Design Requirements</a:t>
            </a:r>
          </a:p>
        </p:txBody>
      </p:sp>
      <p:pic>
        <p:nvPicPr>
          <p:cNvPr id="185" name="Shape 185"/>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86" name="Shape 186"/>
          <p:cNvPicPr preferRelativeResize="0"/>
          <p:nvPr/>
        </p:nvPicPr>
        <p:blipFill>
          <a:blip r:embed="rId4">
            <a:alphaModFix/>
          </a:blip>
          <a:stretch>
            <a:fillRect/>
          </a:stretch>
        </p:blipFill>
        <p:spPr>
          <a:xfrm>
            <a:off x="158025" y="1181375"/>
            <a:ext cx="8832027" cy="325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rPr lang="en"/>
              <a:t>What is the Simplified Sckhaedgeuler?</a:t>
            </a:r>
          </a:p>
        </p:txBody>
      </p:sp>
      <p:sp>
        <p:nvSpPr>
          <p:cNvPr id="64" name="Shape 64"/>
          <p:cNvSpPr txBox="1"/>
          <p:nvPr>
            <p:ph idx="1" type="body"/>
          </p:nvPr>
        </p:nvSpPr>
        <p:spPr>
          <a:xfrm>
            <a:off x="311700" y="1017725"/>
            <a:ext cx="8520600" cy="3551100"/>
          </a:xfrm>
          <a:prstGeom prst="rect">
            <a:avLst/>
          </a:prstGeom>
        </p:spPr>
        <p:txBody>
          <a:bodyPr anchorCtr="0" anchor="t" bIns="91425" lIns="91425" rIns="91425" wrap="square" tIns="91425">
            <a:noAutofit/>
          </a:bodyPr>
          <a:lstStyle/>
          <a:p>
            <a:pPr indent="-69850" lvl="0" marL="0" rtl="0">
              <a:lnSpc>
                <a:spcPct val="115000"/>
              </a:lnSpc>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The </a:t>
            </a:r>
            <a:r>
              <a:rPr i="1" lang="en" sz="1400">
                <a:solidFill>
                  <a:srgbClr val="000000"/>
                </a:solidFill>
                <a:latin typeface="Arial"/>
                <a:ea typeface="Arial"/>
                <a:cs typeface="Arial"/>
                <a:sym typeface="Arial"/>
              </a:rPr>
              <a:t>Simplified Sckhaedgeuler</a:t>
            </a:r>
            <a:r>
              <a:rPr lang="en" sz="1400">
                <a:solidFill>
                  <a:srgbClr val="000000"/>
                </a:solidFill>
                <a:latin typeface="Arial"/>
                <a:ea typeface="Arial"/>
                <a:cs typeface="Arial"/>
                <a:sym typeface="Arial"/>
              </a:rPr>
              <a:t> provides an all-around solution to room scheduling. From students to building managers our software adapts to fit each user’s needs:</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Experience a consistent and easy to use web interface.</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Finding a room for last minute study sessions is no longer a problem.</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Searching for the “right” room has been simplified, users can filter search results to find the room of their dreams.</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Academics take priority! No more getting kicked out of your reservation.</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Managers will maintain control of each building and receive up-to-date feedback about room issues from users.</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View and report issues with a room instantly.</a:t>
            </a: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Never forget a meeting again! Sign up for notifications to receive reminders about your upcoming reservations and events to which you’ve been invited.</a:t>
            </a:r>
          </a:p>
          <a:p>
            <a:pPr indent="-69850" lvl="0" marL="0" rtl="0">
              <a:lnSpc>
                <a:spcPct val="115000"/>
              </a:lnSpc>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Our software helps all overcome the challenges of traditional room management, allowing the process to be effortless and enjoyable. </a:t>
            </a:r>
          </a:p>
        </p:txBody>
      </p:sp>
      <p:pic>
        <p:nvPicPr>
          <p:cNvPr id="65" name="Shape 6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Design Requirements</a:t>
            </a:r>
          </a:p>
        </p:txBody>
      </p:sp>
      <p:pic>
        <p:nvPicPr>
          <p:cNvPr id="192" name="Shape 192"/>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93" name="Shape 193"/>
          <p:cNvPicPr preferRelativeResize="0"/>
          <p:nvPr/>
        </p:nvPicPr>
        <p:blipFill>
          <a:blip r:embed="rId4">
            <a:alphaModFix/>
          </a:blip>
          <a:stretch>
            <a:fillRect/>
          </a:stretch>
        </p:blipFill>
        <p:spPr>
          <a:xfrm>
            <a:off x="1789525" y="1017725"/>
            <a:ext cx="5238175" cy="407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3: Design Requirements</a:t>
            </a:r>
          </a:p>
        </p:txBody>
      </p:sp>
      <p:pic>
        <p:nvPicPr>
          <p:cNvPr id="199" name="Shape 19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00" name="Shape 200"/>
          <p:cNvPicPr preferRelativeResize="0"/>
          <p:nvPr/>
        </p:nvPicPr>
        <p:blipFill>
          <a:blip r:embed="rId4">
            <a:alphaModFix/>
          </a:blip>
          <a:stretch>
            <a:fillRect/>
          </a:stretch>
        </p:blipFill>
        <p:spPr>
          <a:xfrm>
            <a:off x="1331125" y="1053875"/>
            <a:ext cx="5355605" cy="4089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4: </a:t>
            </a:r>
            <a:r>
              <a:rPr lang="en"/>
              <a:t>Design</a:t>
            </a:r>
          </a:p>
        </p:txBody>
      </p:sp>
      <p:sp>
        <p:nvSpPr>
          <p:cNvPr id="206" name="Shape 20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nSpc>
                <a:spcPct val="200000"/>
              </a:lnSpc>
              <a:spcBef>
                <a:spcPts val="0"/>
              </a:spcBef>
              <a:spcAft>
                <a:spcPts val="0"/>
              </a:spcAft>
              <a:buSzPts val="1800"/>
              <a:buChar char="●"/>
            </a:pPr>
            <a:r>
              <a:rPr lang="en"/>
              <a:t>Personas</a:t>
            </a:r>
          </a:p>
          <a:p>
            <a:pPr indent="-317500" lvl="1" marL="914400" rtl="0">
              <a:lnSpc>
                <a:spcPct val="200000"/>
              </a:lnSpc>
              <a:spcBef>
                <a:spcPts val="0"/>
              </a:spcBef>
              <a:spcAft>
                <a:spcPts val="0"/>
              </a:spcAft>
              <a:buSzPts val="1400"/>
              <a:buChar char="○"/>
            </a:pPr>
            <a:r>
              <a:rPr lang="en"/>
              <a:t>Student: Paul Jordan</a:t>
            </a:r>
          </a:p>
          <a:p>
            <a:pPr indent="-317500" lvl="1" marL="914400" rtl="0">
              <a:lnSpc>
                <a:spcPct val="200000"/>
              </a:lnSpc>
              <a:spcBef>
                <a:spcPts val="0"/>
              </a:spcBef>
              <a:spcAft>
                <a:spcPts val="0"/>
              </a:spcAft>
              <a:buSzPts val="1400"/>
              <a:buChar char="○"/>
            </a:pPr>
            <a:r>
              <a:rPr lang="en"/>
              <a:t>Building Manager: Mary Smith</a:t>
            </a:r>
          </a:p>
          <a:p>
            <a:pPr indent="-317500" lvl="1" marL="914400" rtl="0">
              <a:lnSpc>
                <a:spcPct val="200000"/>
              </a:lnSpc>
              <a:spcBef>
                <a:spcPts val="0"/>
              </a:spcBef>
              <a:buSzPts val="1400"/>
              <a:buChar char="○"/>
            </a:pPr>
            <a:r>
              <a:rPr lang="en"/>
              <a:t>System Administrator: </a:t>
            </a:r>
            <a:r>
              <a:rPr lang="en"/>
              <a:t>Jonathan</a:t>
            </a:r>
            <a:r>
              <a:rPr lang="en"/>
              <a:t> Steel</a:t>
            </a:r>
          </a:p>
          <a:p>
            <a:pPr indent="0" lvl="0" marL="0" marR="0" rtl="0" algn="l">
              <a:lnSpc>
                <a:spcPct val="200000"/>
              </a:lnSpc>
              <a:spcBef>
                <a:spcPts val="0"/>
              </a:spcBef>
              <a:spcAft>
                <a:spcPts val="1600"/>
              </a:spcAft>
              <a:buNone/>
            </a:pPr>
            <a:r>
              <a:t/>
            </a:r>
            <a:endParaRPr/>
          </a:p>
        </p:txBody>
      </p:sp>
      <p:pic>
        <p:nvPicPr>
          <p:cNvPr id="207" name="Shape 207"/>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4: Design</a:t>
            </a:r>
          </a:p>
        </p:txBody>
      </p:sp>
      <p:sp>
        <p:nvSpPr>
          <p:cNvPr id="213" name="Shape 21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rPr lang="en"/>
              <a:t>Ideation and sketching</a:t>
            </a:r>
          </a:p>
          <a:p>
            <a:pPr indent="0" lvl="0" marL="0" rtl="0">
              <a:spcBef>
                <a:spcPts val="0"/>
              </a:spcBef>
              <a:buNone/>
            </a:pPr>
            <a:r>
              <a:t/>
            </a:r>
            <a:endParaRPr/>
          </a:p>
        </p:txBody>
      </p:sp>
      <p:pic>
        <p:nvPicPr>
          <p:cNvPr id="214" name="Shape 214"/>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15" name="Shape 215"/>
          <p:cNvPicPr preferRelativeResize="0"/>
          <p:nvPr/>
        </p:nvPicPr>
        <p:blipFill rotWithShape="1">
          <a:blip r:embed="rId4">
            <a:alphaModFix/>
          </a:blip>
          <a:srcRect b="0" l="0" r="0" t="0"/>
          <a:stretch/>
        </p:blipFill>
        <p:spPr>
          <a:xfrm>
            <a:off x="540275" y="1634700"/>
            <a:ext cx="7545920" cy="2990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4: </a:t>
            </a:r>
            <a:r>
              <a:rPr lang="en"/>
              <a:t>Design</a:t>
            </a:r>
          </a:p>
        </p:txBody>
      </p:sp>
      <p:sp>
        <p:nvSpPr>
          <p:cNvPr id="221" name="Shape 22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pic>
        <p:nvPicPr>
          <p:cNvPr id="222" name="Shape 222"/>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23" name="Shape 223"/>
          <p:cNvPicPr preferRelativeResize="0"/>
          <p:nvPr/>
        </p:nvPicPr>
        <p:blipFill>
          <a:blip r:embed="rId4">
            <a:alphaModFix/>
          </a:blip>
          <a:stretch>
            <a:fillRect/>
          </a:stretch>
        </p:blipFill>
        <p:spPr>
          <a:xfrm>
            <a:off x="946525" y="1017738"/>
            <a:ext cx="3036098" cy="3929052"/>
          </a:xfrm>
          <a:prstGeom prst="rect">
            <a:avLst/>
          </a:prstGeom>
          <a:noFill/>
          <a:ln>
            <a:noFill/>
          </a:ln>
        </p:spPr>
      </p:pic>
      <p:pic>
        <p:nvPicPr>
          <p:cNvPr id="224" name="Shape 224"/>
          <p:cNvPicPr preferRelativeResize="0"/>
          <p:nvPr/>
        </p:nvPicPr>
        <p:blipFill>
          <a:blip r:embed="rId5">
            <a:alphaModFix/>
          </a:blip>
          <a:stretch>
            <a:fillRect/>
          </a:stretch>
        </p:blipFill>
        <p:spPr>
          <a:xfrm>
            <a:off x="4618700" y="1017727"/>
            <a:ext cx="3036098" cy="3929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4: Design</a:t>
            </a:r>
          </a:p>
        </p:txBody>
      </p:sp>
      <p:sp>
        <p:nvSpPr>
          <p:cNvPr id="230" name="Shape 23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0" lvl="0" marL="0" rtl="0">
              <a:spcBef>
                <a:spcPts val="0"/>
              </a:spcBef>
              <a:buNone/>
            </a:pPr>
            <a:r>
              <a:t/>
            </a:r>
            <a:endParaRPr/>
          </a:p>
          <a:p>
            <a:pPr indent="0" lvl="0" marL="0" rtl="0">
              <a:spcBef>
                <a:spcPts val="0"/>
              </a:spcBef>
              <a:buNone/>
            </a:pPr>
            <a:r>
              <a:t/>
            </a:r>
            <a:endParaRPr/>
          </a:p>
        </p:txBody>
      </p:sp>
      <p:pic>
        <p:nvPicPr>
          <p:cNvPr id="231" name="Shape 23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32" name="Shape 232"/>
          <p:cNvPicPr preferRelativeResize="0"/>
          <p:nvPr/>
        </p:nvPicPr>
        <p:blipFill rotWithShape="1">
          <a:blip r:embed="rId4">
            <a:alphaModFix/>
          </a:blip>
          <a:srcRect b="4589" l="0" r="0" t="1363"/>
          <a:stretch/>
        </p:blipFill>
        <p:spPr>
          <a:xfrm>
            <a:off x="1034525" y="1073175"/>
            <a:ext cx="6632375" cy="3926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Shape 237"/>
          <p:cNvPicPr preferRelativeResize="0"/>
          <p:nvPr/>
        </p:nvPicPr>
        <p:blipFill>
          <a:blip r:embed="rId3">
            <a:alphaModFix/>
          </a:blip>
          <a:stretch>
            <a:fillRect/>
          </a:stretch>
        </p:blipFill>
        <p:spPr>
          <a:xfrm>
            <a:off x="1350574" y="419788"/>
            <a:ext cx="6370775" cy="4562774"/>
          </a:xfrm>
          <a:prstGeom prst="rect">
            <a:avLst/>
          </a:prstGeom>
          <a:noFill/>
          <a:ln>
            <a:noFill/>
          </a:ln>
        </p:spPr>
      </p:pic>
      <p:sp>
        <p:nvSpPr>
          <p:cNvPr id="238" name="Shape 23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4: Design</a:t>
            </a:r>
          </a:p>
        </p:txBody>
      </p:sp>
      <p:pic>
        <p:nvPicPr>
          <p:cNvPr id="239" name="Shape 239"/>
          <p:cNvPicPr preferRelativeResize="0"/>
          <p:nvPr/>
        </p:nvPicPr>
        <p:blipFill>
          <a:blip r:embed="rId4">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45" name="Shape 24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For this process, we met together as a team and discussed what we felt would be relevant for this part in the process.</a:t>
            </a:r>
          </a:p>
          <a:p>
            <a:pPr indent="-342900" lvl="0" marL="457200" rtl="0">
              <a:spcBef>
                <a:spcPts val="0"/>
              </a:spcBef>
              <a:buSzPts val="1800"/>
              <a:buChar char="●"/>
            </a:pPr>
            <a:r>
              <a:rPr lang="en"/>
              <a:t>This required our team to look back at previous steps and make decisions for our prototype as a result.</a:t>
            </a:r>
          </a:p>
          <a:p>
            <a:pPr indent="0" lvl="0" marL="0" rtl="0">
              <a:spcBef>
                <a:spcPts val="0"/>
              </a:spcBef>
              <a:buNone/>
            </a:pPr>
            <a:r>
              <a:t/>
            </a:r>
            <a:endParaRPr/>
          </a:p>
          <a:p>
            <a:pPr indent="-342900" lvl="0" marL="457200" rtl="0">
              <a:spcBef>
                <a:spcPts val="0"/>
              </a:spcBef>
              <a:spcAft>
                <a:spcPts val="0"/>
              </a:spcAft>
              <a:buSzPts val="1800"/>
              <a:buChar char="●"/>
            </a:pPr>
            <a:r>
              <a:rPr lang="en"/>
              <a:t>Workflows &amp; Whiteboard</a:t>
            </a:r>
          </a:p>
          <a:p>
            <a:pPr indent="-317500" lvl="1" marL="914400" rtl="0">
              <a:spcBef>
                <a:spcPts val="0"/>
              </a:spcBef>
              <a:spcAft>
                <a:spcPts val="0"/>
              </a:spcAft>
              <a:buSzPts val="1400"/>
              <a:buChar char="○"/>
            </a:pPr>
            <a:r>
              <a:rPr lang="en"/>
              <a:t>System User</a:t>
            </a:r>
          </a:p>
          <a:p>
            <a:pPr indent="-317500" lvl="1" marL="914400" rtl="0">
              <a:spcBef>
                <a:spcPts val="0"/>
              </a:spcBef>
              <a:spcAft>
                <a:spcPts val="0"/>
              </a:spcAft>
              <a:buSzPts val="1400"/>
              <a:buChar char="○"/>
            </a:pPr>
            <a:r>
              <a:rPr lang="en"/>
              <a:t>Building Manager</a:t>
            </a:r>
          </a:p>
          <a:p>
            <a:pPr indent="-317500" lvl="1" marL="914400" rtl="0">
              <a:spcBef>
                <a:spcPts val="0"/>
              </a:spcBef>
              <a:buSzPts val="1400"/>
              <a:buChar char="○"/>
            </a:pPr>
            <a:r>
              <a:rPr lang="en"/>
              <a:t>System Administrator</a:t>
            </a:r>
          </a:p>
        </p:txBody>
      </p:sp>
      <p:pic>
        <p:nvPicPr>
          <p:cNvPr id="246" name="Shape 246"/>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52" name="Shape 25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System User</a:t>
            </a:r>
          </a:p>
          <a:p>
            <a:pPr indent="-317500" lvl="1" marL="914400" rtl="0">
              <a:spcBef>
                <a:spcPts val="0"/>
              </a:spcBef>
              <a:buSzPts val="1400"/>
              <a:buChar char="○"/>
            </a:pPr>
            <a:r>
              <a:rPr lang="en"/>
              <a:t>Reserving a Room</a:t>
            </a:r>
          </a:p>
        </p:txBody>
      </p:sp>
      <p:pic>
        <p:nvPicPr>
          <p:cNvPr id="253" name="Shape 253"/>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54" name="Shape 254"/>
          <p:cNvPicPr preferRelativeResize="0"/>
          <p:nvPr/>
        </p:nvPicPr>
        <p:blipFill>
          <a:blip r:embed="rId4">
            <a:alphaModFix/>
          </a:blip>
          <a:stretch>
            <a:fillRect/>
          </a:stretch>
        </p:blipFill>
        <p:spPr>
          <a:xfrm>
            <a:off x="-83625" y="2009175"/>
            <a:ext cx="9283476" cy="2395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60" name="Shape 26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Building Manager</a:t>
            </a:r>
          </a:p>
          <a:p>
            <a:pPr indent="-317500" lvl="1" marL="914400" rtl="0">
              <a:spcBef>
                <a:spcPts val="0"/>
              </a:spcBef>
              <a:buSzPts val="1400"/>
              <a:buChar char="○"/>
            </a:pPr>
            <a:r>
              <a:rPr lang="en"/>
              <a:t>Resolve conflicting reservations &amp; room feedback</a:t>
            </a:r>
          </a:p>
        </p:txBody>
      </p:sp>
      <p:pic>
        <p:nvPicPr>
          <p:cNvPr id="261" name="Shape 26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62" name="Shape 262"/>
          <p:cNvPicPr preferRelativeResize="0"/>
          <p:nvPr/>
        </p:nvPicPr>
        <p:blipFill>
          <a:blip r:embed="rId4">
            <a:alphaModFix/>
          </a:blip>
          <a:stretch>
            <a:fillRect/>
          </a:stretch>
        </p:blipFill>
        <p:spPr>
          <a:xfrm>
            <a:off x="1655000" y="1884750"/>
            <a:ext cx="5510475" cy="4142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1: Contextual Inquiry</a:t>
            </a:r>
          </a:p>
        </p:txBody>
      </p:sp>
      <p:sp>
        <p:nvSpPr>
          <p:cNvPr id="71" name="Shape 71"/>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To begin our project, we first had to formally identify the system we were trying to replace. In this case, the room scheduling system.</a:t>
            </a:r>
          </a:p>
          <a:p>
            <a:pPr indent="-342900" lvl="0" marL="457200" rtl="0">
              <a:spcBef>
                <a:spcPts val="0"/>
              </a:spcBef>
              <a:spcAft>
                <a:spcPts val="0"/>
              </a:spcAft>
              <a:buSzPts val="1800"/>
              <a:buChar char="●"/>
            </a:pPr>
            <a:r>
              <a:rPr lang="en"/>
              <a:t>After we had this rough idea of our project’s scope, it was time to come up with a name.</a:t>
            </a:r>
          </a:p>
          <a:p>
            <a:pPr indent="-342900" lvl="0" marL="457200" rtl="0">
              <a:spcBef>
                <a:spcPts val="0"/>
              </a:spcBef>
              <a:buSzPts val="1800"/>
              <a:buChar char="●"/>
            </a:pPr>
            <a:r>
              <a:rPr lang="en"/>
              <a:t>The Simplified Sckhaedgeuler may look like a contradiction. To us, it represents taking something extremely complex and nuanced, and presenting it to the user in a way that is simple, and easy to understand.</a:t>
            </a:r>
          </a:p>
        </p:txBody>
      </p:sp>
      <p:pic>
        <p:nvPicPr>
          <p:cNvPr id="72" name="Shape 72"/>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68" name="Shape 26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System Administrator</a:t>
            </a:r>
          </a:p>
          <a:p>
            <a:pPr indent="-317500" lvl="1" marL="914400" rtl="0">
              <a:spcBef>
                <a:spcPts val="0"/>
              </a:spcBef>
              <a:buSzPts val="1400"/>
              <a:buChar char="○"/>
            </a:pPr>
            <a:r>
              <a:rPr lang="en"/>
              <a:t>Create a Outside Business Reservation that overrides an </a:t>
            </a:r>
            <a:r>
              <a:rPr lang="en"/>
              <a:t>existing</a:t>
            </a:r>
            <a:r>
              <a:rPr lang="en"/>
              <a:t> reservation</a:t>
            </a:r>
          </a:p>
        </p:txBody>
      </p:sp>
      <p:pic>
        <p:nvPicPr>
          <p:cNvPr id="269" name="Shape 26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70" name="Shape 270"/>
          <p:cNvPicPr preferRelativeResize="0"/>
          <p:nvPr/>
        </p:nvPicPr>
        <p:blipFill>
          <a:blip r:embed="rId4">
            <a:alphaModFix/>
          </a:blip>
          <a:stretch>
            <a:fillRect/>
          </a:stretch>
        </p:blipFill>
        <p:spPr>
          <a:xfrm>
            <a:off x="0" y="1834775"/>
            <a:ext cx="7091129" cy="4499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76" name="Shape 2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User Prototype - Balsamiq</a:t>
            </a:r>
          </a:p>
        </p:txBody>
      </p:sp>
      <p:pic>
        <p:nvPicPr>
          <p:cNvPr id="277" name="Shape 27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Login Page.png" id="278" name="Shape 278"/>
          <p:cNvPicPr preferRelativeResize="0"/>
          <p:nvPr/>
        </p:nvPicPr>
        <p:blipFill>
          <a:blip r:embed="rId4">
            <a:alphaModFix/>
          </a:blip>
          <a:stretch>
            <a:fillRect/>
          </a:stretch>
        </p:blipFill>
        <p:spPr>
          <a:xfrm>
            <a:off x="311700" y="1796650"/>
            <a:ext cx="3662300" cy="2855725"/>
          </a:xfrm>
          <a:prstGeom prst="rect">
            <a:avLst/>
          </a:prstGeom>
          <a:noFill/>
          <a:ln>
            <a:noFill/>
          </a:ln>
        </p:spPr>
      </p:pic>
      <p:pic>
        <p:nvPicPr>
          <p:cNvPr descr="Dashboard.png" id="279" name="Shape 279"/>
          <p:cNvPicPr preferRelativeResize="0"/>
          <p:nvPr/>
        </p:nvPicPr>
        <p:blipFill>
          <a:blip r:embed="rId5">
            <a:alphaModFix/>
          </a:blip>
          <a:stretch>
            <a:fillRect/>
          </a:stretch>
        </p:blipFill>
        <p:spPr>
          <a:xfrm>
            <a:off x="4226500" y="1796650"/>
            <a:ext cx="3993720" cy="2855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85" name="Shape 28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User Prototype - Balsamiq</a:t>
            </a:r>
          </a:p>
        </p:txBody>
      </p:sp>
      <p:pic>
        <p:nvPicPr>
          <p:cNvPr id="286" name="Shape 286"/>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S - Filter Only.png" id="287" name="Shape 287"/>
          <p:cNvPicPr preferRelativeResize="0"/>
          <p:nvPr/>
        </p:nvPicPr>
        <p:blipFill>
          <a:blip r:embed="rId4">
            <a:alphaModFix/>
          </a:blip>
          <a:stretch>
            <a:fillRect/>
          </a:stretch>
        </p:blipFill>
        <p:spPr>
          <a:xfrm>
            <a:off x="205975" y="1750800"/>
            <a:ext cx="3885800" cy="3008725"/>
          </a:xfrm>
          <a:prstGeom prst="rect">
            <a:avLst/>
          </a:prstGeom>
          <a:noFill/>
          <a:ln>
            <a:noFill/>
          </a:ln>
        </p:spPr>
      </p:pic>
      <p:pic>
        <p:nvPicPr>
          <p:cNvPr descr="RS - Filter Applied.png" id="288" name="Shape 288"/>
          <p:cNvPicPr preferRelativeResize="0"/>
          <p:nvPr/>
        </p:nvPicPr>
        <p:blipFill>
          <a:blip r:embed="rId5">
            <a:alphaModFix/>
          </a:blip>
          <a:stretch>
            <a:fillRect/>
          </a:stretch>
        </p:blipFill>
        <p:spPr>
          <a:xfrm>
            <a:off x="4250525" y="1750800"/>
            <a:ext cx="3857339" cy="3008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294" name="Shape 29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User Prototype - Balsamiq</a:t>
            </a:r>
          </a:p>
        </p:txBody>
      </p:sp>
      <p:pic>
        <p:nvPicPr>
          <p:cNvPr id="295" name="Shape 295"/>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S - Room Selected.png" id="296" name="Shape 296"/>
          <p:cNvPicPr preferRelativeResize="0"/>
          <p:nvPr/>
        </p:nvPicPr>
        <p:blipFill>
          <a:blip r:embed="rId4">
            <a:alphaModFix/>
          </a:blip>
          <a:stretch>
            <a:fillRect/>
          </a:stretch>
        </p:blipFill>
        <p:spPr>
          <a:xfrm>
            <a:off x="357800" y="1768675"/>
            <a:ext cx="3724325" cy="2883700"/>
          </a:xfrm>
          <a:prstGeom prst="rect">
            <a:avLst/>
          </a:prstGeom>
          <a:noFill/>
          <a:ln>
            <a:noFill/>
          </a:ln>
        </p:spPr>
      </p:pic>
      <p:pic>
        <p:nvPicPr>
          <p:cNvPr descr="Room Reservation Review.png" id="297" name="Shape 297"/>
          <p:cNvPicPr preferRelativeResize="0"/>
          <p:nvPr/>
        </p:nvPicPr>
        <p:blipFill>
          <a:blip r:embed="rId5">
            <a:alphaModFix/>
          </a:blip>
          <a:stretch>
            <a:fillRect/>
          </a:stretch>
        </p:blipFill>
        <p:spPr>
          <a:xfrm>
            <a:off x="4226475" y="1768675"/>
            <a:ext cx="3867025" cy="288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03" name="Shape 30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User Prototype - Balsamiq</a:t>
            </a:r>
          </a:p>
        </p:txBody>
      </p:sp>
      <p:pic>
        <p:nvPicPr>
          <p:cNvPr id="304" name="Shape 304"/>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eservation Confirmation.png" id="305" name="Shape 305"/>
          <p:cNvPicPr preferRelativeResize="0"/>
          <p:nvPr/>
        </p:nvPicPr>
        <p:blipFill>
          <a:blip r:embed="rId4">
            <a:alphaModFix/>
          </a:blip>
          <a:stretch>
            <a:fillRect/>
          </a:stretch>
        </p:blipFill>
        <p:spPr>
          <a:xfrm>
            <a:off x="214875" y="1902625"/>
            <a:ext cx="3633800" cy="2812550"/>
          </a:xfrm>
          <a:prstGeom prst="rect">
            <a:avLst/>
          </a:prstGeom>
          <a:noFill/>
          <a:ln>
            <a:noFill/>
          </a:ln>
        </p:spPr>
      </p:pic>
      <p:pic>
        <p:nvPicPr>
          <p:cNvPr descr="Reservation Confirmation After Invite.png" id="306" name="Shape 306"/>
          <p:cNvPicPr preferRelativeResize="0"/>
          <p:nvPr/>
        </p:nvPicPr>
        <p:blipFill>
          <a:blip r:embed="rId5">
            <a:alphaModFix/>
          </a:blip>
          <a:stretch>
            <a:fillRect/>
          </a:stretch>
        </p:blipFill>
        <p:spPr>
          <a:xfrm>
            <a:off x="4055275" y="1902625"/>
            <a:ext cx="3686775" cy="2853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12" name="Shape 312"/>
          <p:cNvSpPr txBox="1"/>
          <p:nvPr>
            <p:ph idx="1" type="body"/>
          </p:nvPr>
        </p:nvSpPr>
        <p:spPr>
          <a:xfrm>
            <a:off x="311700" y="113462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System User Prototype - Leedan’s Website</a:t>
            </a:r>
          </a:p>
          <a:p>
            <a:pPr indent="-342900" lvl="0" marL="457200" rtl="0">
              <a:spcBef>
                <a:spcPts val="0"/>
              </a:spcBef>
              <a:buSzPts val="1800"/>
              <a:buChar char="●"/>
            </a:pPr>
            <a:r>
              <a:rPr lang="en" u="sng">
                <a:solidFill>
                  <a:schemeClr val="hlink"/>
                </a:solidFill>
                <a:hlinkClick r:id="rId3"/>
              </a:rPr>
              <a:t>http://www.ljdemosites.x10host.com/SS/</a:t>
            </a:r>
          </a:p>
        </p:txBody>
      </p:sp>
      <p:pic>
        <p:nvPicPr>
          <p:cNvPr id="313" name="Shape 313"/>
          <p:cNvPicPr preferRelativeResize="0"/>
          <p:nvPr/>
        </p:nvPicPr>
        <p:blipFill>
          <a:blip r:embed="rId4">
            <a:alphaModFix/>
          </a:blip>
          <a:stretch>
            <a:fillRect/>
          </a:stretch>
        </p:blipFill>
        <p:spPr>
          <a:xfrm>
            <a:off x="7832300" y="4046200"/>
            <a:ext cx="1425200" cy="1425200"/>
          </a:xfrm>
          <a:prstGeom prst="rect">
            <a:avLst/>
          </a:prstGeom>
          <a:noFill/>
          <a:ln>
            <a:noFill/>
          </a:ln>
        </p:spPr>
      </p:pic>
      <p:pic>
        <p:nvPicPr>
          <p:cNvPr id="314" name="Shape 314"/>
          <p:cNvPicPr preferRelativeResize="0"/>
          <p:nvPr/>
        </p:nvPicPr>
        <p:blipFill>
          <a:blip r:embed="rId5">
            <a:alphaModFix/>
          </a:blip>
          <a:stretch>
            <a:fillRect/>
          </a:stretch>
        </p:blipFill>
        <p:spPr>
          <a:xfrm>
            <a:off x="5339950" y="160725"/>
            <a:ext cx="3492351" cy="4125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20" name="Shape 32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Building Manager Dashboard &amp; Difference </a:t>
            </a:r>
          </a:p>
        </p:txBody>
      </p:sp>
      <p:pic>
        <p:nvPicPr>
          <p:cNvPr id="321" name="Shape 32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22" name="Shape 322"/>
          <p:cNvPicPr preferRelativeResize="0"/>
          <p:nvPr/>
        </p:nvPicPr>
        <p:blipFill>
          <a:blip r:embed="rId4">
            <a:alphaModFix/>
          </a:blip>
          <a:stretch>
            <a:fillRect/>
          </a:stretch>
        </p:blipFill>
        <p:spPr>
          <a:xfrm>
            <a:off x="311700" y="1659025"/>
            <a:ext cx="3883800" cy="2909850"/>
          </a:xfrm>
          <a:prstGeom prst="rect">
            <a:avLst/>
          </a:prstGeom>
          <a:noFill/>
          <a:ln>
            <a:noFill/>
          </a:ln>
        </p:spPr>
      </p:pic>
      <p:pic>
        <p:nvPicPr>
          <p:cNvPr descr="3-1.png" id="323" name="Shape 323"/>
          <p:cNvPicPr preferRelativeResize="0"/>
          <p:nvPr/>
        </p:nvPicPr>
        <p:blipFill>
          <a:blip r:embed="rId5">
            <a:alphaModFix/>
          </a:blip>
          <a:stretch>
            <a:fillRect/>
          </a:stretch>
        </p:blipFill>
        <p:spPr>
          <a:xfrm>
            <a:off x="4144550" y="1659025"/>
            <a:ext cx="4033827" cy="290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29" name="Shape 32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Building Manager Dashboard &amp; Difference </a:t>
            </a:r>
          </a:p>
        </p:txBody>
      </p:sp>
      <p:pic>
        <p:nvPicPr>
          <p:cNvPr id="330" name="Shape 330"/>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31" name="Shape 331"/>
          <p:cNvPicPr preferRelativeResize="0"/>
          <p:nvPr/>
        </p:nvPicPr>
        <p:blipFill>
          <a:blip r:embed="rId4">
            <a:alphaModFix/>
          </a:blip>
          <a:stretch>
            <a:fillRect/>
          </a:stretch>
        </p:blipFill>
        <p:spPr>
          <a:xfrm>
            <a:off x="311700" y="1659025"/>
            <a:ext cx="3883800" cy="2909850"/>
          </a:xfrm>
          <a:prstGeom prst="rect">
            <a:avLst/>
          </a:prstGeom>
          <a:noFill/>
          <a:ln>
            <a:noFill/>
          </a:ln>
        </p:spPr>
      </p:pic>
      <p:pic>
        <p:nvPicPr>
          <p:cNvPr descr="4.png" id="332" name="Shape 332"/>
          <p:cNvPicPr preferRelativeResize="0"/>
          <p:nvPr/>
        </p:nvPicPr>
        <p:blipFill>
          <a:blip r:embed="rId5">
            <a:alphaModFix/>
          </a:blip>
          <a:stretch>
            <a:fillRect/>
          </a:stretch>
        </p:blipFill>
        <p:spPr>
          <a:xfrm>
            <a:off x="4242200" y="1659025"/>
            <a:ext cx="3745214" cy="290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38" name="Shape 33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Administrator </a:t>
            </a:r>
            <a:r>
              <a:rPr lang="en"/>
              <a:t>Dashboard &amp; Difference</a:t>
            </a:r>
          </a:p>
        </p:txBody>
      </p:sp>
      <p:pic>
        <p:nvPicPr>
          <p:cNvPr id="339" name="Shape 33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40" name="Shape 340"/>
          <p:cNvPicPr preferRelativeResize="0"/>
          <p:nvPr/>
        </p:nvPicPr>
        <p:blipFill>
          <a:blip r:embed="rId4">
            <a:alphaModFix/>
          </a:blip>
          <a:stretch>
            <a:fillRect/>
          </a:stretch>
        </p:blipFill>
        <p:spPr>
          <a:xfrm>
            <a:off x="464375" y="1776025"/>
            <a:ext cx="3536150" cy="2740825"/>
          </a:xfrm>
          <a:prstGeom prst="rect">
            <a:avLst/>
          </a:prstGeom>
          <a:noFill/>
          <a:ln>
            <a:noFill/>
          </a:ln>
        </p:spPr>
      </p:pic>
      <p:pic>
        <p:nvPicPr>
          <p:cNvPr descr="3.png" id="341" name="Shape 341"/>
          <p:cNvPicPr preferRelativeResize="0"/>
          <p:nvPr/>
        </p:nvPicPr>
        <p:blipFill>
          <a:blip r:embed="rId5">
            <a:alphaModFix/>
          </a:blip>
          <a:stretch>
            <a:fillRect/>
          </a:stretch>
        </p:blipFill>
        <p:spPr>
          <a:xfrm>
            <a:off x="4305300" y="1770078"/>
            <a:ext cx="3458945" cy="2740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Shape 34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47" name="Shape 347"/>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System Administrator Dashboard &amp; Difference</a:t>
            </a:r>
          </a:p>
        </p:txBody>
      </p:sp>
      <p:pic>
        <p:nvPicPr>
          <p:cNvPr id="348" name="Shape 348"/>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8.png" id="349" name="Shape 349"/>
          <p:cNvPicPr preferRelativeResize="0"/>
          <p:nvPr/>
        </p:nvPicPr>
        <p:blipFill>
          <a:blip r:embed="rId4">
            <a:alphaModFix/>
          </a:blip>
          <a:stretch>
            <a:fillRect/>
          </a:stretch>
        </p:blipFill>
        <p:spPr>
          <a:xfrm>
            <a:off x="409925" y="1795075"/>
            <a:ext cx="3714150" cy="2854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1: Contextual Inquiry</a:t>
            </a:r>
          </a:p>
        </p:txBody>
      </p:sp>
      <p:sp>
        <p:nvSpPr>
          <p:cNvPr id="78" name="Shape 78"/>
          <p:cNvSpPr txBox="1"/>
          <p:nvPr>
            <p:ph idx="1" type="body"/>
          </p:nvPr>
        </p:nvSpPr>
        <p:spPr>
          <a:xfrm>
            <a:off x="311700" y="1170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In order to justify our project, we found several aspects of the current system we believed needed improvement. We narrowed these down to 4 principal issues.</a:t>
            </a:r>
          </a:p>
          <a:p>
            <a:pPr indent="-317500" lvl="1" marL="914400" rtl="0">
              <a:spcBef>
                <a:spcPts val="0"/>
              </a:spcBef>
              <a:spcAft>
                <a:spcPts val="0"/>
              </a:spcAft>
              <a:buSzPts val="1400"/>
              <a:buChar char="○"/>
            </a:pPr>
            <a:r>
              <a:rPr lang="en"/>
              <a:t>Accessibility</a:t>
            </a:r>
          </a:p>
          <a:p>
            <a:pPr indent="-317500" lvl="1" marL="914400" rtl="0">
              <a:spcBef>
                <a:spcPts val="0"/>
              </a:spcBef>
              <a:spcAft>
                <a:spcPts val="0"/>
              </a:spcAft>
              <a:buSzPts val="1400"/>
              <a:buChar char="○"/>
            </a:pPr>
            <a:r>
              <a:rPr lang="en"/>
              <a:t>Immediacy</a:t>
            </a:r>
          </a:p>
          <a:p>
            <a:pPr indent="-317500" lvl="1" marL="914400" rtl="0">
              <a:spcBef>
                <a:spcPts val="0"/>
              </a:spcBef>
              <a:spcAft>
                <a:spcPts val="0"/>
              </a:spcAft>
              <a:buSzPts val="1400"/>
              <a:buChar char="○"/>
            </a:pPr>
            <a:r>
              <a:rPr lang="en"/>
              <a:t>Time Required</a:t>
            </a:r>
          </a:p>
          <a:p>
            <a:pPr indent="-317500" lvl="1" marL="914400" rtl="0">
              <a:spcBef>
                <a:spcPts val="0"/>
              </a:spcBef>
              <a:buSzPts val="1400"/>
              <a:buChar char="○"/>
            </a:pPr>
            <a:r>
              <a:rPr lang="en"/>
              <a:t>Bias</a:t>
            </a:r>
          </a:p>
        </p:txBody>
      </p:sp>
      <p:pic>
        <p:nvPicPr>
          <p:cNvPr id="79" name="Shape 79"/>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55" name="Shape 355"/>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Pilot Testing</a:t>
            </a:r>
          </a:p>
          <a:p>
            <a:pPr indent="-317500" lvl="1" marL="914400" rtl="0">
              <a:spcBef>
                <a:spcPts val="0"/>
              </a:spcBef>
              <a:spcAft>
                <a:spcPts val="0"/>
              </a:spcAft>
              <a:buSzPts val="1400"/>
              <a:buChar char="○"/>
            </a:pPr>
            <a:r>
              <a:rPr lang="en"/>
              <a:t>Senario 1</a:t>
            </a:r>
          </a:p>
          <a:p>
            <a:pPr indent="-317500" lvl="2" marL="1371600" rtl="0">
              <a:spcBef>
                <a:spcPts val="0"/>
              </a:spcBef>
              <a:spcAft>
                <a:spcPts val="0"/>
              </a:spcAft>
              <a:buSzPts val="1400"/>
              <a:buChar char="■"/>
            </a:pPr>
            <a:r>
              <a:rPr lang="en"/>
              <a:t>System User - Create a Reservation</a:t>
            </a:r>
          </a:p>
          <a:p>
            <a:pPr indent="-317500" lvl="1" marL="914400" rtl="0">
              <a:spcBef>
                <a:spcPts val="0"/>
              </a:spcBef>
              <a:spcAft>
                <a:spcPts val="0"/>
              </a:spcAft>
              <a:buSzPts val="1400"/>
              <a:buChar char="○"/>
            </a:pPr>
            <a:r>
              <a:rPr lang="en"/>
              <a:t>Senario 2</a:t>
            </a:r>
          </a:p>
          <a:p>
            <a:pPr indent="-317500" lvl="2" marL="1371600" rtl="0">
              <a:spcBef>
                <a:spcPts val="0"/>
              </a:spcBef>
              <a:spcAft>
                <a:spcPts val="0"/>
              </a:spcAft>
              <a:buSzPts val="1400"/>
              <a:buChar char="■"/>
            </a:pPr>
            <a:r>
              <a:rPr lang="en"/>
              <a:t>Option 1</a:t>
            </a:r>
          </a:p>
          <a:p>
            <a:pPr indent="-317500" lvl="3" marL="1828800" rtl="0">
              <a:spcBef>
                <a:spcPts val="0"/>
              </a:spcBef>
              <a:spcAft>
                <a:spcPts val="0"/>
              </a:spcAft>
              <a:buSzPts val="1400"/>
              <a:buChar char="●"/>
            </a:pPr>
            <a:r>
              <a:rPr lang="en"/>
              <a:t>Building Manager - Resolve Override</a:t>
            </a:r>
          </a:p>
          <a:p>
            <a:pPr indent="-317500" lvl="2" marL="1371600" rtl="0">
              <a:spcBef>
                <a:spcPts val="0"/>
              </a:spcBef>
              <a:spcAft>
                <a:spcPts val="0"/>
              </a:spcAft>
              <a:buSzPts val="1400"/>
              <a:buChar char="■"/>
            </a:pPr>
            <a:r>
              <a:rPr lang="en"/>
              <a:t>Option 2</a:t>
            </a:r>
          </a:p>
          <a:p>
            <a:pPr indent="-317500" lvl="3" marL="1828800" rtl="0">
              <a:spcBef>
                <a:spcPts val="0"/>
              </a:spcBef>
              <a:spcAft>
                <a:spcPts val="0"/>
              </a:spcAft>
              <a:buSzPts val="1400"/>
              <a:buChar char="●"/>
            </a:pPr>
            <a:r>
              <a:rPr lang="en"/>
              <a:t>Building Manager - Resolve Room/Reservation Feedback</a:t>
            </a:r>
          </a:p>
          <a:p>
            <a:pPr indent="-317500" lvl="1" marL="914400" rtl="0">
              <a:spcBef>
                <a:spcPts val="0"/>
              </a:spcBef>
              <a:spcAft>
                <a:spcPts val="0"/>
              </a:spcAft>
              <a:buSzPts val="1400"/>
              <a:buChar char="○"/>
            </a:pPr>
            <a:r>
              <a:rPr lang="en"/>
              <a:t>Senario 3</a:t>
            </a:r>
          </a:p>
          <a:p>
            <a:pPr indent="-317500" lvl="2" marL="1371600" rtl="0">
              <a:spcBef>
                <a:spcPts val="0"/>
              </a:spcBef>
              <a:buSzPts val="1400"/>
              <a:buChar char="■"/>
            </a:pPr>
            <a:r>
              <a:rPr lang="en"/>
              <a:t>System Administrator - Outside Business Reservation</a:t>
            </a:r>
          </a:p>
        </p:txBody>
      </p:sp>
      <p:pic>
        <p:nvPicPr>
          <p:cNvPr id="356" name="Shape 356"/>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5. Design &amp; Prototype</a:t>
            </a:r>
          </a:p>
        </p:txBody>
      </p:sp>
      <p:sp>
        <p:nvSpPr>
          <p:cNvPr id="362" name="Shape 36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Pilot Testing Results</a:t>
            </a:r>
          </a:p>
          <a:p>
            <a:pPr indent="-317500" lvl="1" marL="914400" rtl="0">
              <a:spcBef>
                <a:spcPts val="0"/>
              </a:spcBef>
              <a:spcAft>
                <a:spcPts val="0"/>
              </a:spcAft>
              <a:buSzPts val="1400"/>
              <a:buChar char="○"/>
            </a:pPr>
            <a:r>
              <a:rPr lang="en"/>
              <a:t>Senario 1</a:t>
            </a:r>
          </a:p>
          <a:p>
            <a:pPr indent="-317500" lvl="2" marL="1371600" rtl="0">
              <a:spcBef>
                <a:spcPts val="0"/>
              </a:spcBef>
              <a:spcAft>
                <a:spcPts val="0"/>
              </a:spcAft>
              <a:buSzPts val="1400"/>
              <a:buChar char="■"/>
            </a:pPr>
            <a:r>
              <a:rPr lang="en"/>
              <a:t>Confused on where to create new reservation</a:t>
            </a:r>
          </a:p>
          <a:p>
            <a:pPr indent="-317500" lvl="2" marL="1371600" rtl="0">
              <a:spcBef>
                <a:spcPts val="0"/>
              </a:spcBef>
              <a:spcAft>
                <a:spcPts val="0"/>
              </a:spcAft>
              <a:buSzPts val="1400"/>
              <a:buChar char="■"/>
            </a:pPr>
            <a:r>
              <a:rPr lang="en"/>
              <a:t>Invite Field - what is it?</a:t>
            </a:r>
          </a:p>
          <a:p>
            <a:pPr indent="-317500" lvl="1" marL="914400" rtl="0">
              <a:spcBef>
                <a:spcPts val="0"/>
              </a:spcBef>
              <a:spcAft>
                <a:spcPts val="0"/>
              </a:spcAft>
              <a:buSzPts val="1400"/>
              <a:buChar char="○"/>
            </a:pPr>
            <a:r>
              <a:rPr lang="en"/>
              <a:t>Senario 2</a:t>
            </a:r>
          </a:p>
          <a:p>
            <a:pPr indent="-317500" lvl="2" marL="1371600" rtl="0">
              <a:spcBef>
                <a:spcPts val="0"/>
              </a:spcBef>
              <a:spcAft>
                <a:spcPts val="0"/>
              </a:spcAft>
              <a:buSzPts val="1400"/>
              <a:buChar char="■"/>
            </a:pPr>
            <a:r>
              <a:rPr lang="en"/>
              <a:t>Resolve Conflict Button - what does it do? Does that finalize the process?</a:t>
            </a:r>
          </a:p>
          <a:p>
            <a:pPr indent="-317500" lvl="1" marL="914400" rtl="0">
              <a:spcBef>
                <a:spcPts val="0"/>
              </a:spcBef>
              <a:spcAft>
                <a:spcPts val="0"/>
              </a:spcAft>
              <a:buSzPts val="1400"/>
              <a:buChar char="○"/>
            </a:pPr>
            <a:r>
              <a:rPr lang="en"/>
              <a:t>Senario 3</a:t>
            </a:r>
          </a:p>
          <a:p>
            <a:pPr indent="-317500" lvl="2" marL="1371600" rtl="0">
              <a:spcBef>
                <a:spcPts val="0"/>
              </a:spcBef>
              <a:spcAft>
                <a:spcPts val="0"/>
              </a:spcAft>
              <a:buSzPts val="1400"/>
              <a:buChar char="■"/>
            </a:pPr>
            <a:r>
              <a:rPr lang="en"/>
              <a:t>We were missing key points in the wireframe prototype</a:t>
            </a:r>
          </a:p>
          <a:p>
            <a:pPr indent="-317500" lvl="2" marL="1371600" rtl="0">
              <a:spcBef>
                <a:spcPts val="0"/>
              </a:spcBef>
              <a:buSzPts val="1400"/>
              <a:buChar char="■"/>
            </a:pPr>
            <a:r>
              <a:rPr lang="en"/>
              <a:t>Initial workflow was confusing</a:t>
            </a:r>
          </a:p>
        </p:txBody>
      </p:sp>
      <p:pic>
        <p:nvPicPr>
          <p:cNvPr id="363" name="Shape 363"/>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Our </a:t>
            </a:r>
            <a:r>
              <a:rPr lang="en"/>
              <a:t>Inspection </a:t>
            </a:r>
            <a:r>
              <a:rPr lang="en"/>
              <a:t>Process</a:t>
            </a:r>
          </a:p>
          <a:p>
            <a:pPr indent="-317500" lvl="1" marL="914400" rtl="0">
              <a:spcBef>
                <a:spcPts val="0"/>
              </a:spcBef>
              <a:spcAft>
                <a:spcPts val="0"/>
              </a:spcAft>
              <a:buSzPts val="1400"/>
              <a:buChar char="○"/>
            </a:pPr>
            <a:r>
              <a:rPr lang="en"/>
              <a:t>Determining</a:t>
            </a:r>
            <a:r>
              <a:rPr lang="en"/>
              <a:t> of usability of our prototype(s)</a:t>
            </a:r>
          </a:p>
          <a:p>
            <a:pPr indent="-342900" lvl="0" marL="457200" rtl="0">
              <a:spcBef>
                <a:spcPts val="0"/>
              </a:spcBef>
              <a:spcAft>
                <a:spcPts val="0"/>
              </a:spcAft>
              <a:buSzPts val="1800"/>
              <a:buChar char="●"/>
            </a:pPr>
            <a:r>
              <a:rPr lang="en"/>
              <a:t>Script</a:t>
            </a:r>
          </a:p>
          <a:p>
            <a:pPr indent="-317500" lvl="1" marL="914400" rtl="0">
              <a:spcBef>
                <a:spcPts val="0"/>
              </a:spcBef>
              <a:spcAft>
                <a:spcPts val="0"/>
              </a:spcAft>
              <a:buSzPts val="1400"/>
              <a:buChar char="○"/>
            </a:pPr>
            <a:r>
              <a:rPr lang="en"/>
              <a:t>Initial Questions</a:t>
            </a:r>
          </a:p>
          <a:p>
            <a:pPr indent="-342900" lvl="0" marL="457200" rtl="0">
              <a:spcBef>
                <a:spcPts val="0"/>
              </a:spcBef>
              <a:spcAft>
                <a:spcPts val="0"/>
              </a:spcAft>
              <a:buSzPts val="1800"/>
              <a:buChar char="●"/>
            </a:pPr>
            <a:r>
              <a:rPr lang="en"/>
              <a:t>Tasks</a:t>
            </a:r>
          </a:p>
          <a:p>
            <a:pPr indent="-317500" lvl="1" marL="914400" rtl="0">
              <a:spcBef>
                <a:spcPts val="0"/>
              </a:spcBef>
              <a:spcAft>
                <a:spcPts val="0"/>
              </a:spcAft>
              <a:buSzPts val="1400"/>
              <a:buChar char="○"/>
            </a:pPr>
            <a:r>
              <a:rPr lang="en"/>
              <a:t>Same Three Tasks as the Pilot Test (with the exception of resolving a room feeback)</a:t>
            </a:r>
          </a:p>
          <a:p>
            <a:pPr indent="-342900" lvl="0" marL="457200" rtl="0">
              <a:spcBef>
                <a:spcPts val="0"/>
              </a:spcBef>
              <a:spcAft>
                <a:spcPts val="0"/>
              </a:spcAft>
              <a:buSzPts val="1800"/>
              <a:buChar char="●"/>
            </a:pPr>
            <a:r>
              <a:rPr lang="en"/>
              <a:t>Feedback During Evaluation</a:t>
            </a:r>
          </a:p>
          <a:p>
            <a:pPr indent="-317500" lvl="1" marL="914400" rtl="0">
              <a:spcBef>
                <a:spcPts val="0"/>
              </a:spcBef>
              <a:spcAft>
                <a:spcPts val="0"/>
              </a:spcAft>
              <a:buSzPts val="1400"/>
              <a:buChar char="○"/>
            </a:pPr>
            <a:r>
              <a:rPr lang="en"/>
              <a:t>Camera</a:t>
            </a:r>
          </a:p>
          <a:p>
            <a:pPr indent="-317500" lvl="1" marL="914400" rtl="0">
              <a:spcBef>
                <a:spcPts val="0"/>
              </a:spcBef>
              <a:spcAft>
                <a:spcPts val="0"/>
              </a:spcAft>
              <a:buSzPts val="1400"/>
              <a:buChar char="○"/>
            </a:pPr>
            <a:r>
              <a:rPr lang="en"/>
              <a:t>Audio</a:t>
            </a:r>
          </a:p>
          <a:p>
            <a:pPr indent="-317500" lvl="1" marL="914400" rtl="0">
              <a:spcBef>
                <a:spcPts val="0"/>
              </a:spcBef>
              <a:spcAft>
                <a:spcPts val="0"/>
              </a:spcAft>
              <a:buSzPts val="1400"/>
              <a:buChar char="○"/>
            </a:pPr>
            <a:r>
              <a:rPr lang="en"/>
              <a:t>Screen Recording</a:t>
            </a:r>
          </a:p>
          <a:p>
            <a:pPr indent="-342900" lvl="0" marL="457200" rtl="0">
              <a:spcBef>
                <a:spcPts val="0"/>
              </a:spcBef>
              <a:buSzPts val="1800"/>
              <a:buChar char="●"/>
            </a:pPr>
            <a:r>
              <a:rPr lang="en"/>
              <a:t>Survey</a:t>
            </a:r>
          </a:p>
        </p:txBody>
      </p:sp>
      <p:pic>
        <p:nvPicPr>
          <p:cNvPr id="370" name="Shape 370"/>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376" name="Shape 37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Script</a:t>
            </a:r>
          </a:p>
          <a:p>
            <a:pPr indent="-317500" lvl="1" marL="914400" rtl="0">
              <a:spcBef>
                <a:spcPts val="0"/>
              </a:spcBef>
              <a:spcAft>
                <a:spcPts val="0"/>
              </a:spcAft>
              <a:buSzPts val="1400"/>
              <a:buChar char="○"/>
            </a:pPr>
            <a:r>
              <a:rPr lang="en"/>
              <a:t>“</a:t>
            </a:r>
            <a:r>
              <a:rPr lang="en" sz="1100">
                <a:solidFill>
                  <a:srgbClr val="000000"/>
                </a:solidFill>
                <a:latin typeface="Arial"/>
                <a:ea typeface="Arial"/>
                <a:cs typeface="Arial"/>
                <a:sym typeface="Arial"/>
              </a:rPr>
              <a:t>Hi, ___________. My name is ___________, and I’m going to be walking you through this session today. Before we begin, I have some information for you, and I’m going to read it to make sure that I cover everything. “</a:t>
            </a:r>
          </a:p>
          <a:p>
            <a:pPr indent="-298450" lvl="1" marL="9144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Questions:</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First, what’s your occupation? What do you do all day? </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Now, roughly how many hours a week altogether—just a ballpark estimate— would you say you spend using the Internet, including Web browsing and email, at work and at home? </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And what’s the split between email and browsing—a rough percentage? </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kinds of sites are you looking at when you browse the Web? </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 you have any favorite Web sites? </a:t>
            </a: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OK, great. We’re done with the questions, and we can start looking at things.  </a:t>
            </a:r>
          </a:p>
        </p:txBody>
      </p:sp>
      <p:pic>
        <p:nvPicPr>
          <p:cNvPr id="377" name="Shape 377"/>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383" name="Shape 383"/>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273050" lvl="0" marL="457200" rtl="0">
              <a:spcBef>
                <a:spcPts val="0"/>
              </a:spcBef>
              <a:spcAft>
                <a:spcPts val="0"/>
              </a:spcAft>
              <a:buSzPts val="700"/>
              <a:buChar char="●"/>
            </a:pPr>
            <a:r>
              <a:rPr lang="en" sz="700"/>
              <a:t>Our Tasks</a:t>
            </a:r>
          </a:p>
          <a:p>
            <a:pPr indent="-298450" lvl="1" marL="914400" rtl="0">
              <a:lnSpc>
                <a:spcPct val="100000"/>
              </a:lnSpc>
              <a:spcBef>
                <a:spcPts val="1800"/>
              </a:spcBef>
              <a:spcAft>
                <a:spcPts val="600"/>
              </a:spcAft>
              <a:buSzPts val="1100"/>
              <a:buChar char="○"/>
            </a:pPr>
            <a:r>
              <a:rPr lang="en" sz="1100">
                <a:solidFill>
                  <a:srgbClr val="000000"/>
                </a:solidFill>
                <a:latin typeface="Arial"/>
                <a:ea typeface="Arial"/>
                <a:cs typeface="Arial"/>
                <a:sym typeface="Arial"/>
              </a:rPr>
              <a:t>Student Task		</a:t>
            </a:r>
          </a:p>
          <a:p>
            <a:pPr indent="-298450" lvl="1" marL="914400" rtl="0">
              <a:lnSpc>
                <a:spcPct val="100000"/>
              </a:lnSpc>
              <a:spcBef>
                <a:spcPts val="0"/>
              </a:spcBef>
              <a:spcAft>
                <a:spcPts val="0"/>
              </a:spcAft>
              <a:buSzPts val="1100"/>
              <a:buChar char="○"/>
            </a:pPr>
            <a:r>
              <a:rPr lang="en" sz="1100">
                <a:solidFill>
                  <a:srgbClr val="000000"/>
                </a:solidFill>
                <a:latin typeface="Arial"/>
                <a:ea typeface="Arial"/>
                <a:cs typeface="Arial"/>
                <a:sym typeface="Arial"/>
              </a:rPr>
              <a:t>You are a Snow College student who was just assigned a group project. You are given the task of reserving a study room in the library. Your group wants to meet Nov 21 at 3:30 pm. There are 5 of you in the group, so you need to find a room with at least 5 chairs, they also want a TV or projector in the room. You will also need to send invites to your group mates.</a:t>
            </a:r>
          </a:p>
          <a:p>
            <a:pPr indent="-298450" lvl="1" marL="914400" rtl="0">
              <a:lnSpc>
                <a:spcPct val="100000"/>
              </a:lnSpc>
              <a:spcBef>
                <a:spcPts val="1800"/>
              </a:spcBef>
              <a:spcAft>
                <a:spcPts val="600"/>
              </a:spcAft>
              <a:buSzPts val="1100"/>
              <a:buChar char="○"/>
            </a:pPr>
            <a:r>
              <a:rPr lang="en" sz="1100">
                <a:solidFill>
                  <a:srgbClr val="000000"/>
                </a:solidFill>
                <a:latin typeface="Arial"/>
                <a:ea typeface="Arial"/>
                <a:cs typeface="Arial"/>
                <a:sym typeface="Arial"/>
              </a:rPr>
              <a:t>Manager Task</a:t>
            </a:r>
          </a:p>
          <a:p>
            <a:pPr indent="-298450" lvl="1" marL="914400" rtl="0">
              <a:lnSpc>
                <a:spcPct val="100000"/>
              </a:lnSpc>
              <a:spcBef>
                <a:spcPts val="0"/>
              </a:spcBef>
              <a:spcAft>
                <a:spcPts val="0"/>
              </a:spcAft>
              <a:buSzPts val="1100"/>
              <a:buChar char="○"/>
            </a:pPr>
            <a:r>
              <a:rPr lang="en" sz="1100">
                <a:solidFill>
                  <a:srgbClr val="000000"/>
                </a:solidFill>
                <a:latin typeface="Arial"/>
                <a:ea typeface="Arial"/>
                <a:cs typeface="Arial"/>
                <a:sym typeface="Arial"/>
              </a:rPr>
              <a:t>You are a building manager for a college. Part of your responsibilities include handling requests students have submitted to override an existing reservation. Today we need you to resolve one of these conflicting requests. Academic meetings are given priority over extracurricular activities.</a:t>
            </a:r>
          </a:p>
          <a:p>
            <a:pPr indent="-298450" lvl="1" marL="914400" rtl="0">
              <a:lnSpc>
                <a:spcPct val="100000"/>
              </a:lnSpc>
              <a:spcBef>
                <a:spcPts val="1800"/>
              </a:spcBef>
              <a:spcAft>
                <a:spcPts val="600"/>
              </a:spcAft>
              <a:buSzPts val="1100"/>
              <a:buChar char="○"/>
            </a:pPr>
            <a:r>
              <a:rPr lang="en" sz="1100">
                <a:solidFill>
                  <a:srgbClr val="000000"/>
                </a:solidFill>
                <a:latin typeface="Arial"/>
                <a:ea typeface="Arial"/>
                <a:cs typeface="Arial"/>
                <a:sym typeface="Arial"/>
              </a:rPr>
              <a:t>System Admin Task</a:t>
            </a:r>
          </a:p>
          <a:p>
            <a:pPr indent="-298450" lvl="1" marL="914400" rtl="0">
              <a:lnSpc>
                <a:spcPct val="100000"/>
              </a:lnSpc>
              <a:spcBef>
                <a:spcPts val="1000"/>
              </a:spcBef>
              <a:spcAft>
                <a:spcPts val="1000"/>
              </a:spcAft>
              <a:buSzPts val="1100"/>
              <a:buChar char="○"/>
            </a:pPr>
            <a:r>
              <a:rPr lang="en" sz="1100">
                <a:solidFill>
                  <a:srgbClr val="000000"/>
                </a:solidFill>
                <a:latin typeface="Arial"/>
                <a:ea typeface="Arial"/>
                <a:cs typeface="Arial"/>
                <a:sym typeface="Arial"/>
              </a:rPr>
              <a:t>You are the system administrator for a college. Part of your responsibilities include handling reservations by outside businesses. Today we need you to make a reservation for one of these outside businesses. The business has requested a room to seat at least 20 people, and has a projector. They will have their one hour meeting at 6:00 pm on December 4th. They are paying for the room, so they have priority over any existing reservations.</a:t>
            </a:r>
          </a:p>
          <a:p>
            <a:pPr indent="0" lvl="0" marL="457200" rtl="0">
              <a:spcBef>
                <a:spcPts val="0"/>
              </a:spcBef>
              <a:buNone/>
            </a:pPr>
            <a:r>
              <a:t/>
            </a:r>
            <a:endParaRPr sz="700"/>
          </a:p>
        </p:txBody>
      </p:sp>
      <p:pic>
        <p:nvPicPr>
          <p:cNvPr id="384" name="Shape 384"/>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390" name="Shape 39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Survey</a:t>
            </a:r>
          </a:p>
          <a:p>
            <a:pPr indent="-342900" lvl="0" marL="457200" rtl="0">
              <a:spcBef>
                <a:spcPts val="0"/>
              </a:spcBef>
              <a:buSzPts val="1800"/>
              <a:buChar char="●"/>
            </a:pPr>
            <a:r>
              <a:t/>
            </a:r>
            <a:endParaRPr/>
          </a:p>
        </p:txBody>
      </p:sp>
      <p:pic>
        <p:nvPicPr>
          <p:cNvPr id="391" name="Shape 39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392" name="Shape 392"/>
          <p:cNvPicPr preferRelativeResize="0"/>
          <p:nvPr/>
        </p:nvPicPr>
        <p:blipFill>
          <a:blip r:embed="rId4">
            <a:alphaModFix/>
          </a:blip>
          <a:stretch>
            <a:fillRect/>
          </a:stretch>
        </p:blipFill>
        <p:spPr>
          <a:xfrm>
            <a:off x="2515300" y="1521925"/>
            <a:ext cx="3172926" cy="36215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398" name="Shape 39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Found UX Problems</a:t>
            </a:r>
          </a:p>
          <a:p>
            <a:pPr indent="-342900" lvl="0" marL="457200" rtl="0">
              <a:spcBef>
                <a:spcPts val="0"/>
              </a:spcBef>
              <a:buSzPts val="1800"/>
              <a:buChar char="●"/>
            </a:pPr>
            <a:r>
              <a:t/>
            </a:r>
            <a:endParaRPr/>
          </a:p>
        </p:txBody>
      </p:sp>
      <p:pic>
        <p:nvPicPr>
          <p:cNvPr id="399" name="Shape 399"/>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400" name="Shape 400"/>
          <p:cNvGraphicFramePr/>
          <p:nvPr/>
        </p:nvGraphicFramePr>
        <p:xfrm>
          <a:off x="956650" y="1688875"/>
          <a:ext cx="3000000" cy="3000000"/>
        </p:xfrm>
        <a:graphic>
          <a:graphicData uri="http://schemas.openxmlformats.org/drawingml/2006/table">
            <a:tbl>
              <a:tblPr>
                <a:noFill/>
                <a:tableStyleId>{5F831EDD-3DBA-4AD3-8E3B-99B9CC3F3840}</a:tableStyleId>
              </a:tblPr>
              <a:tblGrid>
                <a:gridCol w="2752725"/>
                <a:gridCol w="1047750"/>
                <a:gridCol w="2135075"/>
              </a:tblGrid>
              <a:tr h="152400">
                <a:tc>
                  <a:txBody>
                    <a:bodyPr>
                      <a:noAutofit/>
                    </a:bodyPr>
                    <a:lstStyle/>
                    <a:p>
                      <a:pPr indent="0" lvl="0" marL="0" rtl="0" algn="ctr">
                        <a:lnSpc>
                          <a:spcPct val="115000"/>
                        </a:lnSpc>
                        <a:spcBef>
                          <a:spcPts val="0"/>
                        </a:spcBef>
                        <a:buNone/>
                      </a:pPr>
                      <a:r>
                        <a:rPr b="1" lang="en" sz="1100"/>
                        <a:t>Problem</a:t>
                      </a:r>
                    </a:p>
                  </a:txBody>
                  <a:tcPr marT="0" marB="0" marR="25400" marL="25400" anchor="ctr">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4F81BD"/>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95B3D7"/>
                    </a:solidFill>
                  </a:tcPr>
                </a:tc>
                <a:tc>
                  <a:txBody>
                    <a:bodyPr>
                      <a:noAutofit/>
                    </a:bodyPr>
                    <a:lstStyle/>
                    <a:p>
                      <a:pPr indent="0" lvl="0" marL="0" rtl="0" algn="ctr">
                        <a:lnSpc>
                          <a:spcPct val="115000"/>
                        </a:lnSpc>
                        <a:spcBef>
                          <a:spcPts val="0"/>
                        </a:spcBef>
                        <a:buNone/>
                      </a:pPr>
                      <a:r>
                        <a:rPr b="1" lang="en" sz="1100"/>
                        <a:t>Times Mentioned</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4F81BD"/>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95B3D7"/>
                    </a:solidFill>
                  </a:tcPr>
                </a:tc>
                <a:tc>
                  <a:txBody>
                    <a:bodyPr>
                      <a:noAutofit/>
                    </a:bodyPr>
                    <a:lstStyle/>
                    <a:p>
                      <a:pPr indent="0" lvl="0" marL="0" rtl="0" algn="ctr">
                        <a:lnSpc>
                          <a:spcPct val="115000"/>
                        </a:lnSpc>
                        <a:spcBef>
                          <a:spcPts val="0"/>
                        </a:spcBef>
                        <a:buNone/>
                      </a:pPr>
                      <a:r>
                        <a:rPr b="1" lang="en" sz="1100"/>
                        <a:t>Where Mentioned</a:t>
                      </a:r>
                    </a:p>
                  </a:txBody>
                  <a:tcPr marT="0" marB="0" marR="25400" marL="25400" anchor="ctr">
                    <a:lnL cap="flat" cmpd="sng" w="9525">
                      <a:solidFill>
                        <a:srgbClr val="CCCCCC"/>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4F81BD"/>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95B3D7"/>
                    </a:solidFill>
                  </a:tcPr>
                </a:tc>
              </a:tr>
              <a:tr h="292100">
                <a:tc>
                  <a:txBody>
                    <a:bodyPr>
                      <a:noAutofit/>
                    </a:bodyPr>
                    <a:lstStyle/>
                    <a:p>
                      <a:pPr indent="0" lvl="0" marL="0" rtl="0">
                        <a:lnSpc>
                          <a:spcPct val="115000"/>
                        </a:lnSpc>
                        <a:spcBef>
                          <a:spcPts val="0"/>
                        </a:spcBef>
                        <a:buNone/>
                      </a:pPr>
                      <a:r>
                        <a:rPr lang="en" sz="1000"/>
                        <a:t>ALLVIEWS: The software showed already reserved rooms by default!</a:t>
                      </a:r>
                    </a:p>
                  </a:txBody>
                  <a:tcPr marT="0" marB="0" marR="25400" marL="25400" anchor="b">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4</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MT 14:07, MT 14:44, MT 15:15, MT 16:19</a:t>
                      </a:r>
                    </a:p>
                  </a:txBody>
                  <a:tcPr marT="0" marB="0" marR="25400" marL="25400" anchor="b">
                    <a:lnL cap="flat" cmpd="sng" w="9525">
                      <a:solidFill>
                        <a:srgbClr val="CCCCCC"/>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292100">
                <a:tc>
                  <a:txBody>
                    <a:bodyPr>
                      <a:noAutofit/>
                    </a:bodyPr>
                    <a:lstStyle/>
                    <a:p>
                      <a:pPr indent="0" lvl="0" marL="0" rtl="0">
                        <a:lnSpc>
                          <a:spcPct val="115000"/>
                        </a:lnSpc>
                        <a:spcBef>
                          <a:spcPts val="0"/>
                        </a:spcBef>
                        <a:buNone/>
                      </a:pPr>
                      <a:r>
                        <a:rPr lang="en" sz="1000"/>
                        <a:t>ManagerView: Pending issues was misleading. Couldn't find room conflicts.</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000"/>
                        <a:t>7</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000"/>
                        <a:t>TB 11:47, TB 13:38, MT 9:00, MT 9:31, MT 10:50, NH2 0:20, NH4 0:15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152400">
                <a:tc>
                  <a:txBody>
                    <a:bodyPr>
                      <a:noAutofit/>
                    </a:bodyPr>
                    <a:lstStyle/>
                    <a:p>
                      <a:pPr indent="0" lvl="0" marL="0" rtl="0">
                        <a:lnSpc>
                          <a:spcPct val="115000"/>
                        </a:lnSpc>
                        <a:spcBef>
                          <a:spcPts val="0"/>
                        </a:spcBef>
                        <a:buNone/>
                      </a:pPr>
                      <a:r>
                        <a:rPr lang="en" sz="1000"/>
                        <a:t>AdminView: Expected to have a business-level priority</a:t>
                      </a:r>
                    </a:p>
                  </a:txBody>
                  <a:tcPr marT="0" marB="0" marR="25400" marL="25400" anchor="b">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TB 16:15, MT 13:36</a:t>
                      </a:r>
                    </a:p>
                  </a:txBody>
                  <a:tcPr marT="0" marB="0" marR="25400" marL="25400" anchor="b">
                    <a:lnL cap="flat" cmpd="sng" w="9525">
                      <a:solidFill>
                        <a:srgbClr val="CCCCCC"/>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292100">
                <a:tc>
                  <a:txBody>
                    <a:bodyPr>
                      <a:noAutofit/>
                    </a:bodyPr>
                    <a:lstStyle/>
                    <a:p>
                      <a:pPr indent="0" lvl="0" marL="0" rtl="0">
                        <a:lnSpc>
                          <a:spcPct val="115000"/>
                        </a:lnSpc>
                        <a:spcBef>
                          <a:spcPts val="0"/>
                        </a:spcBef>
                        <a:buNone/>
                      </a:pPr>
                      <a:r>
                        <a:rPr lang="en" sz="1000"/>
                        <a:t>StudentView: Didn't really understand what/why "visibility" option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000"/>
                        <a:t>3</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000"/>
                        <a:t>TB 8:28, MT 6:26, NH 4:04</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152400">
                <a:tc>
                  <a:txBody>
                    <a:bodyPr>
                      <a:noAutofit/>
                    </a:bodyPr>
                    <a:lstStyle/>
                    <a:p>
                      <a:pPr indent="0" lvl="0" marL="0" rtl="0">
                        <a:lnSpc>
                          <a:spcPct val="115000"/>
                        </a:lnSpc>
                        <a:spcBef>
                          <a:spcPts val="0"/>
                        </a:spcBef>
                        <a:buNone/>
                      </a:pPr>
                      <a:r>
                        <a:rPr lang="en" sz="1000"/>
                        <a:t>Student View: Didn't understand priority</a:t>
                      </a:r>
                    </a:p>
                  </a:txBody>
                  <a:tcPr marT="0" marB="0" marR="25400" marL="25400" anchor="b">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TB 7:52, MT 6:02</a:t>
                      </a:r>
                    </a:p>
                  </a:txBody>
                  <a:tcPr marT="0" marB="0" marR="25400" marL="25400" anchor="b">
                    <a:lnL cap="flat" cmpd="sng" w="9525">
                      <a:solidFill>
                        <a:srgbClr val="CCCCCC"/>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152400">
                <a:tc>
                  <a:txBody>
                    <a:bodyPr>
                      <a:noAutofit/>
                    </a:bodyPr>
                    <a:lstStyle/>
                    <a:p>
                      <a:pPr indent="0" lvl="0" marL="0" rtl="0">
                        <a:lnSpc>
                          <a:spcPct val="115000"/>
                        </a:lnSpc>
                        <a:spcBef>
                          <a:spcPts val="0"/>
                        </a:spcBef>
                        <a:buNone/>
                      </a:pPr>
                      <a:r>
                        <a:rPr lang="en" sz="1000"/>
                        <a:t>All Views: Why recursive link to homepage?</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000"/>
                        <a:t>TB 5:50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r>
              <a:tr h="152400">
                <a:tc>
                  <a:txBody>
                    <a:bodyPr>
                      <a:noAutofit/>
                    </a:bodyPr>
                    <a:lstStyle/>
                    <a:p>
                      <a:pPr indent="0" lvl="0" marL="0" rtl="0">
                        <a:lnSpc>
                          <a:spcPct val="115000"/>
                        </a:lnSpc>
                        <a:spcBef>
                          <a:spcPts val="0"/>
                        </a:spcBef>
                        <a:buNone/>
                      </a:pPr>
                      <a:r>
                        <a:rPr lang="en" sz="1000"/>
                        <a:t>AdminView: Expected an "any" option for building filter</a:t>
                      </a:r>
                    </a:p>
                  </a:txBody>
                  <a:tcPr marT="0" marB="0" marR="25400" marL="25400" anchor="b">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TB 15:34</a:t>
                      </a:r>
                    </a:p>
                  </a:txBody>
                  <a:tcPr marT="0" marB="0" marR="25400" marL="25400" anchor="b">
                    <a:lnL cap="flat" cmpd="sng" w="9525">
                      <a:solidFill>
                        <a:srgbClr val="CCCCCC"/>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292100">
                <a:tc>
                  <a:txBody>
                    <a:bodyPr>
                      <a:noAutofit/>
                    </a:bodyPr>
                    <a:lstStyle/>
                    <a:p>
                      <a:pPr indent="0" lvl="0" marL="0" rtl="0">
                        <a:lnSpc>
                          <a:spcPct val="115000"/>
                        </a:lnSpc>
                        <a:spcBef>
                          <a:spcPts val="0"/>
                        </a:spcBef>
                        <a:buNone/>
                      </a:pPr>
                      <a:r>
                        <a:rPr lang="en" sz="1000"/>
                        <a:t>AdminView: User hesitate when presented with Invite Friends for business reservation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gn="ctr">
                        <a:lnSpc>
                          <a:spcPct val="115000"/>
                        </a:lnSpc>
                        <a:spcBef>
                          <a:spcPts val="0"/>
                        </a:spcBef>
                        <a:buNone/>
                      </a:pPr>
                      <a:r>
                        <a:rPr lang="en" sz="1000"/>
                        <a:t>2</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rtl="0">
                        <a:lnSpc>
                          <a:spcPct val="115000"/>
                        </a:lnSpc>
                        <a:spcBef>
                          <a:spcPts val="0"/>
                        </a:spcBef>
                        <a:buNone/>
                      </a:pPr>
                      <a:r>
                        <a:rPr lang="en" sz="1000"/>
                        <a:t>TB 16:47, NH3 0:38</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406" name="Shape 406"/>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Cost-Importance Analysis</a:t>
            </a:r>
          </a:p>
          <a:p>
            <a:pPr indent="-342900" lvl="0" marL="457200" rtl="0">
              <a:spcBef>
                <a:spcPts val="0"/>
              </a:spcBef>
              <a:buSzPts val="1800"/>
              <a:buChar char="●"/>
            </a:pPr>
            <a:r>
              <a:t/>
            </a:r>
            <a:endParaRPr/>
          </a:p>
        </p:txBody>
      </p:sp>
      <p:pic>
        <p:nvPicPr>
          <p:cNvPr id="407" name="Shape 407"/>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408" name="Shape 408"/>
          <p:cNvGraphicFramePr/>
          <p:nvPr/>
        </p:nvGraphicFramePr>
        <p:xfrm>
          <a:off x="988475" y="1903825"/>
          <a:ext cx="3000000" cy="3000000"/>
        </p:xfrm>
        <a:graphic>
          <a:graphicData uri="http://schemas.openxmlformats.org/drawingml/2006/table">
            <a:tbl>
              <a:tblPr>
                <a:noFill/>
                <a:tableStyleId>{5F831EDD-3DBA-4AD3-8E3B-99B9CC3F3840}</a:tableStyleId>
              </a:tblPr>
              <a:tblGrid>
                <a:gridCol w="1379625"/>
                <a:gridCol w="867275"/>
                <a:gridCol w="1314075"/>
                <a:gridCol w="470475"/>
                <a:gridCol w="527250"/>
                <a:gridCol w="470475"/>
                <a:gridCol w="746275"/>
                <a:gridCol w="811175"/>
              </a:tblGrid>
              <a:tr h="266700">
                <a:tc gridSpan="8">
                  <a:txBody>
                    <a:bodyPr>
                      <a:noAutofit/>
                    </a:bodyPr>
                    <a:lstStyle/>
                    <a:p>
                      <a:pPr indent="0" lvl="0" marL="0" rtl="0" algn="ctr">
                        <a:lnSpc>
                          <a:spcPct val="115000"/>
                        </a:lnSpc>
                        <a:spcBef>
                          <a:spcPts val="0"/>
                        </a:spcBef>
                        <a:buNone/>
                      </a:pPr>
                      <a:r>
                        <a:rPr b="1" lang="en" sz="1800" u="sng"/>
                        <a:t>COST-IMPORTANCE ANALYSIS</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hMerge="1"/>
                <a:tc hMerge="1"/>
                <a:tc hMerge="1"/>
                <a:tc hMerge="1"/>
                <a:tc hMerge="1"/>
                <a:tc hMerge="1"/>
                <a:tc hMerge="1"/>
              </a:tr>
              <a:tr h="457200">
                <a:tc>
                  <a:txBody>
                    <a:bodyPr>
                      <a:noAutofit/>
                    </a:bodyPr>
                    <a:lstStyle/>
                    <a:p>
                      <a:pPr indent="0" lvl="0" marL="0" rtl="0" algn="ctr">
                        <a:lnSpc>
                          <a:spcPct val="115000"/>
                        </a:lnSpc>
                        <a:spcBef>
                          <a:spcPts val="0"/>
                        </a:spcBef>
                        <a:buNone/>
                      </a:pPr>
                      <a:r>
                        <a:rPr b="1" lang="en" sz="1100"/>
                        <a:t>Problem</a:t>
                      </a:r>
                    </a:p>
                  </a:txBody>
                  <a:tcPr marT="0" marB="0" marR="25400" marL="25400" anchor="ctr">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Importance</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Solution</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Cost (Hours)</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Priority Ratio</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Priority Rank</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Cumulative Cost</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Resolution?</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r>
              <a:tr h="571500">
                <a:tc>
                  <a:txBody>
                    <a:bodyPr>
                      <a:noAutofit/>
                    </a:bodyPr>
                    <a:lstStyle/>
                    <a:p>
                      <a:pPr indent="0" lvl="0" marL="0" rtl="0">
                        <a:lnSpc>
                          <a:spcPct val="115000"/>
                        </a:lnSpc>
                        <a:spcBef>
                          <a:spcPts val="0"/>
                        </a:spcBef>
                        <a:buNone/>
                      </a:pPr>
                      <a:r>
                        <a:rPr lang="en" sz="1000"/>
                        <a:t>ALLVIEWS: The software showed already reserved rooms by default!</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M</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Add an option on the room page to display available rooms and all rooms</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M</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Fix now</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571500">
                <a:tc>
                  <a:txBody>
                    <a:bodyPr>
                      <a:noAutofit/>
                    </a:bodyPr>
                    <a:lstStyle/>
                    <a:p>
                      <a:pPr indent="0" lvl="0" marL="0" rtl="0">
                        <a:lnSpc>
                          <a:spcPct val="115000"/>
                        </a:lnSpc>
                        <a:spcBef>
                          <a:spcPts val="0"/>
                        </a:spcBef>
                        <a:buNone/>
                      </a:pPr>
                      <a:r>
                        <a:rPr lang="en" sz="1000"/>
                        <a:t>ManagerView: Pending issues was misleading. Couldn't find room conflicts.</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Remove the pending issues button as it is redundant and only serves to confuse</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0.5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10000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5.5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Fix now</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431800">
                <a:tc>
                  <a:txBody>
                    <a:bodyPr>
                      <a:noAutofit/>
                    </a:bodyPr>
                    <a:lstStyle/>
                    <a:p>
                      <a:pPr indent="0" lvl="0" marL="0" rtl="0">
                        <a:lnSpc>
                          <a:spcPct val="115000"/>
                        </a:lnSpc>
                        <a:spcBef>
                          <a:spcPts val="0"/>
                        </a:spcBef>
                        <a:buNone/>
                      </a:pPr>
                      <a:r>
                        <a:rPr lang="en" sz="1000"/>
                        <a:t>Student View: Didn't understand priority</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3</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Add a quick description here about the different priority types.</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0.5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6000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3</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6</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Fix now</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414" name="Shape 414"/>
          <p:cNvSpPr txBox="1"/>
          <p:nvPr>
            <p:ph idx="1" type="body"/>
          </p:nvPr>
        </p:nvSpPr>
        <p:spPr>
          <a:xfrm>
            <a:off x="311700" y="1072100"/>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Cost-Importance Analysis</a:t>
            </a:r>
          </a:p>
          <a:p>
            <a:pPr indent="-342900" lvl="0" marL="457200" rtl="0">
              <a:spcBef>
                <a:spcPts val="0"/>
              </a:spcBef>
              <a:buSzPts val="1800"/>
              <a:buChar char="●"/>
            </a:pPr>
            <a:r>
              <a:t/>
            </a:r>
            <a:endParaRPr/>
          </a:p>
        </p:txBody>
      </p:sp>
      <p:pic>
        <p:nvPicPr>
          <p:cNvPr id="415" name="Shape 415"/>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416" name="Shape 416"/>
          <p:cNvGraphicFramePr/>
          <p:nvPr/>
        </p:nvGraphicFramePr>
        <p:xfrm>
          <a:off x="516725" y="1514975"/>
          <a:ext cx="3000000" cy="3000000"/>
        </p:xfrm>
        <a:graphic>
          <a:graphicData uri="http://schemas.openxmlformats.org/drawingml/2006/table">
            <a:tbl>
              <a:tblPr>
                <a:noFill/>
                <a:tableStyleId>{5F831EDD-3DBA-4AD3-8E3B-99B9CC3F3840}</a:tableStyleId>
              </a:tblPr>
              <a:tblGrid>
                <a:gridCol w="1313700"/>
                <a:gridCol w="820025"/>
                <a:gridCol w="1247875"/>
                <a:gridCol w="683525"/>
                <a:gridCol w="809800"/>
                <a:gridCol w="542425"/>
                <a:gridCol w="815600"/>
                <a:gridCol w="1176650"/>
              </a:tblGrid>
              <a:tr h="571500">
                <a:tc>
                  <a:txBody>
                    <a:bodyPr>
                      <a:noAutofit/>
                    </a:bodyPr>
                    <a:lstStyle/>
                    <a:p>
                      <a:pPr indent="0" lvl="0" marL="0" rtl="0" algn="ctr">
                        <a:lnSpc>
                          <a:spcPct val="115000"/>
                        </a:lnSpc>
                        <a:spcBef>
                          <a:spcPts val="0"/>
                        </a:spcBef>
                        <a:buNone/>
                      </a:pPr>
                      <a:r>
                        <a:rPr b="1" lang="en" sz="1100"/>
                        <a:t>Problem</a:t>
                      </a:r>
                    </a:p>
                  </a:txBody>
                  <a:tcPr marT="0" marB="0" marR="25400" marL="25400" anchor="ctr">
                    <a:lnL cap="flat" cmpd="sng" w="9525">
                      <a:solidFill>
                        <a:srgbClr val="000000"/>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Importance</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Solution</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Cost (Hours)</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Priority Ratio</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Priority Rank</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Cumulative Cost</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c>
                  <a:txBody>
                    <a:bodyPr>
                      <a:noAutofit/>
                    </a:bodyPr>
                    <a:lstStyle/>
                    <a:p>
                      <a:pPr indent="0" lvl="0" marL="0" rtl="0" algn="ctr">
                        <a:lnSpc>
                          <a:spcPct val="115000"/>
                        </a:lnSpc>
                        <a:spcBef>
                          <a:spcPts val="0"/>
                        </a:spcBef>
                        <a:buNone/>
                      </a:pPr>
                      <a:r>
                        <a:rPr b="1" lang="en" sz="1100"/>
                        <a:t>Resolution?</a:t>
                      </a:r>
                    </a:p>
                  </a:txBody>
                  <a:tcPr marT="0" marB="0" marR="25400" marL="25400" anchor="ctr">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FFFFFF"/>
                    </a:solidFill>
                  </a:tcPr>
                </a:tc>
              </a:tr>
              <a:tr h="571500">
                <a:tc>
                  <a:txBody>
                    <a:bodyPr>
                      <a:noAutofit/>
                    </a:bodyPr>
                    <a:lstStyle/>
                    <a:p>
                      <a:pPr indent="0" lvl="0" marL="0" rtl="0">
                        <a:lnSpc>
                          <a:spcPct val="115000"/>
                        </a:lnSpc>
                        <a:spcBef>
                          <a:spcPts val="0"/>
                        </a:spcBef>
                        <a:buNone/>
                      </a:pPr>
                      <a:r>
                        <a:rPr lang="en" sz="1000"/>
                        <a:t>AllViews: Flow was a problem</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3</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Re-evaluate the flow using the evaluation feedback and expected path vs actual path data</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300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24</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82.5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fix, time permitting</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431800">
                <a:tc>
                  <a:txBody>
                    <a:bodyPr>
                      <a:noAutofit/>
                    </a:bodyPr>
                    <a:lstStyle/>
                    <a:p>
                      <a:pPr indent="0" lvl="0" marL="0" rtl="0">
                        <a:lnSpc>
                          <a:spcPct val="115000"/>
                        </a:lnSpc>
                        <a:spcBef>
                          <a:spcPts val="0"/>
                        </a:spcBef>
                        <a:buNone/>
                      </a:pPr>
                      <a:r>
                        <a:rPr lang="en" sz="1000"/>
                        <a:t>AdminView: Dashboard was confusing</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Redesign the admin dashboard according to evaluation data</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92.5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Wait until next version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431800">
                <a:tc>
                  <a:txBody>
                    <a:bodyPr>
                      <a:noAutofit/>
                    </a:bodyPr>
                    <a:lstStyle/>
                    <a:p>
                      <a:pPr indent="0" lvl="0" marL="0" rtl="0">
                        <a:lnSpc>
                          <a:spcPct val="115000"/>
                        </a:lnSpc>
                        <a:spcBef>
                          <a:spcPts val="0"/>
                        </a:spcBef>
                        <a:buNone/>
                      </a:pPr>
                      <a:r>
                        <a:rPr lang="en" sz="1000"/>
                        <a:t>StudentView: User wanted social Media Integration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Add the abililty for users to import their social media contact</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26</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102.5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postpone indefinitely</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r h="571500">
                <a:tc>
                  <a:txBody>
                    <a:bodyPr>
                      <a:noAutofit/>
                    </a:bodyPr>
                    <a:lstStyle/>
                    <a:p>
                      <a:pPr indent="0" lvl="0" marL="0" rtl="0">
                        <a:lnSpc>
                          <a:spcPct val="115000"/>
                        </a:lnSpc>
                        <a:spcBef>
                          <a:spcPts val="0"/>
                        </a:spcBef>
                        <a:buNone/>
                      </a:pPr>
                      <a:r>
                        <a:rPr lang="en" sz="1000"/>
                        <a:t>StudentView: Can't the software make assumptions to speed things up?</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nSpc>
                          <a:spcPct val="115000"/>
                        </a:lnSpc>
                        <a:spcBef>
                          <a:spcPts val="0"/>
                        </a:spcBef>
                        <a:buNone/>
                      </a:pPr>
                      <a:r>
                        <a:rPr lang="en" sz="1000"/>
                        <a:t>Have the software remember certain user data to speed up the interaction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100</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27</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112.5</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c>
                  <a:txBody>
                    <a:bodyPr>
                      <a:noAutofit/>
                    </a:bodyPr>
                    <a:lstStyle/>
                    <a:p>
                      <a:pPr indent="0" lvl="0" marL="0" rtl="0" algn="ctr">
                        <a:lnSpc>
                          <a:spcPct val="115000"/>
                        </a:lnSpc>
                        <a:spcBef>
                          <a:spcPts val="0"/>
                        </a:spcBef>
                        <a:buNone/>
                      </a:pPr>
                      <a:r>
                        <a:rPr lang="en" sz="1000"/>
                        <a:t>Fix on next version</a:t>
                      </a:r>
                    </a:p>
                  </a:txBody>
                  <a:tcPr marT="0" marB="0" marR="25400" marL="25400" anchor="b">
                    <a:lnL cap="flat" cmpd="sng" w="9525">
                      <a:solidFill>
                        <a:srgbClr val="CCCCCC"/>
                      </a:solidFill>
                      <a:prstDash val="solid"/>
                      <a:round/>
                      <a:headEnd len="med" w="med" type="none"/>
                      <a:tailEnd len="med" w="med" type="none"/>
                    </a:lnL>
                    <a:lnR cap="flat" cmpd="sng" w="9525">
                      <a:solidFill>
                        <a:srgbClr val="CCCCCC"/>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solidFill>
                      <a:srgbClr val="DBE5F1"/>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422" name="Shape 422"/>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Tailoring Our Scope (again)</a:t>
            </a:r>
          </a:p>
          <a:p>
            <a:pPr indent="-317500" lvl="1" marL="914400" rtl="0">
              <a:spcBef>
                <a:spcPts val="0"/>
              </a:spcBef>
              <a:spcAft>
                <a:spcPts val="0"/>
              </a:spcAft>
              <a:buSzPts val="1400"/>
              <a:buChar char="○"/>
            </a:pPr>
            <a:r>
              <a:rPr lang="en"/>
              <a:t>Didn’t include anything outside our personas</a:t>
            </a:r>
          </a:p>
          <a:p>
            <a:pPr indent="-317500" lvl="1" marL="914400" rtl="0">
              <a:spcBef>
                <a:spcPts val="0"/>
              </a:spcBef>
              <a:spcAft>
                <a:spcPts val="0"/>
              </a:spcAft>
              <a:buSzPts val="1400"/>
              <a:buChar char="○"/>
            </a:pPr>
            <a:r>
              <a:rPr lang="en"/>
              <a:t>3 tasks</a:t>
            </a:r>
          </a:p>
          <a:p>
            <a:pPr indent="-317500" lvl="1" marL="914400" rtl="0">
              <a:spcBef>
                <a:spcPts val="0"/>
              </a:spcBef>
              <a:spcAft>
                <a:spcPts val="0"/>
              </a:spcAft>
              <a:buSzPts val="1400"/>
              <a:buChar char="○"/>
            </a:pPr>
            <a:r>
              <a:rPr lang="en"/>
              <a:t>Didn’t include business users</a:t>
            </a:r>
          </a:p>
          <a:p>
            <a:pPr indent="-342900" lvl="0" marL="457200" rtl="0">
              <a:spcBef>
                <a:spcPts val="0"/>
              </a:spcBef>
              <a:spcAft>
                <a:spcPts val="0"/>
              </a:spcAft>
              <a:buSzPts val="1800"/>
              <a:buChar char="●"/>
            </a:pPr>
            <a:r>
              <a:rPr lang="en"/>
              <a:t>What Worked and What Didn’t</a:t>
            </a:r>
          </a:p>
          <a:p>
            <a:pPr indent="-317500" lvl="1" marL="914400" rtl="0">
              <a:spcBef>
                <a:spcPts val="0"/>
              </a:spcBef>
              <a:spcAft>
                <a:spcPts val="0"/>
              </a:spcAft>
              <a:buSzPts val="1400"/>
              <a:buChar char="○"/>
            </a:pPr>
            <a:r>
              <a:rPr lang="en"/>
              <a:t>Camera</a:t>
            </a:r>
          </a:p>
          <a:p>
            <a:pPr indent="-317500" lvl="1" marL="914400" rtl="0">
              <a:spcBef>
                <a:spcPts val="0"/>
              </a:spcBef>
              <a:spcAft>
                <a:spcPts val="0"/>
              </a:spcAft>
              <a:buSzPts val="1400"/>
              <a:buChar char="○"/>
            </a:pPr>
            <a:r>
              <a:rPr lang="en"/>
              <a:t>Screen Recording</a:t>
            </a:r>
          </a:p>
          <a:p>
            <a:pPr indent="-317500" lvl="1" marL="914400" rtl="0">
              <a:spcBef>
                <a:spcPts val="0"/>
              </a:spcBef>
              <a:buSzPts val="1400"/>
              <a:buChar char="○"/>
            </a:pPr>
            <a:r>
              <a:rPr lang="en"/>
              <a:t>Talking out loud</a:t>
            </a:r>
          </a:p>
        </p:txBody>
      </p:sp>
      <p:pic>
        <p:nvPicPr>
          <p:cNvPr id="423" name="Shape 423"/>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1: Contextual Inquiry</a:t>
            </a:r>
          </a:p>
        </p:txBody>
      </p:sp>
      <p:sp>
        <p:nvSpPr>
          <p:cNvPr id="85" name="Shape 85"/>
          <p:cNvSpPr txBox="1"/>
          <p:nvPr>
            <p:ph idx="1" type="body"/>
          </p:nvPr>
        </p:nvSpPr>
        <p:spPr>
          <a:xfrm>
            <a:off x="311700" y="1170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We then attempted to identify the types of individuals who use the scheduling system. We were left with the following:</a:t>
            </a:r>
          </a:p>
          <a:p>
            <a:pPr indent="-317500" lvl="1" marL="914400" rtl="0">
              <a:spcBef>
                <a:spcPts val="0"/>
              </a:spcBef>
              <a:spcAft>
                <a:spcPts val="0"/>
              </a:spcAft>
              <a:buSzPts val="1400"/>
              <a:buChar char="○"/>
            </a:pPr>
            <a:r>
              <a:rPr lang="en"/>
              <a:t>Room Schedulers</a:t>
            </a:r>
          </a:p>
          <a:p>
            <a:pPr indent="-317500" lvl="1" marL="914400" rtl="0">
              <a:spcBef>
                <a:spcPts val="0"/>
              </a:spcBef>
              <a:spcAft>
                <a:spcPts val="0"/>
              </a:spcAft>
              <a:buSzPts val="1400"/>
              <a:buChar char="○"/>
            </a:pPr>
            <a:r>
              <a:rPr lang="en"/>
              <a:t>Students</a:t>
            </a:r>
          </a:p>
          <a:p>
            <a:pPr indent="-317500" lvl="1" marL="914400" rtl="0">
              <a:spcBef>
                <a:spcPts val="0"/>
              </a:spcBef>
              <a:buSzPts val="1400"/>
              <a:buChar char="○"/>
            </a:pPr>
            <a:r>
              <a:rPr lang="en"/>
              <a:t>Faculty</a:t>
            </a:r>
          </a:p>
        </p:txBody>
      </p:sp>
      <p:pic>
        <p:nvPicPr>
          <p:cNvPr id="86" name="Shape 86"/>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6. UX Evaluation and Reporting</a:t>
            </a:r>
          </a:p>
        </p:txBody>
      </p:sp>
      <p:sp>
        <p:nvSpPr>
          <p:cNvPr id="429" name="Shape 429"/>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What We Learned</a:t>
            </a:r>
          </a:p>
          <a:p>
            <a:pPr indent="-317500" lvl="1" marL="914400" rtl="0">
              <a:spcBef>
                <a:spcPts val="0"/>
              </a:spcBef>
              <a:spcAft>
                <a:spcPts val="0"/>
              </a:spcAft>
              <a:buSzPts val="1400"/>
              <a:buChar char="○"/>
            </a:pPr>
            <a:r>
              <a:rPr lang="en"/>
              <a:t>Not all of our ideas are what the users want</a:t>
            </a:r>
          </a:p>
          <a:p>
            <a:pPr indent="-317500" lvl="1" marL="914400" rtl="0">
              <a:spcBef>
                <a:spcPts val="0"/>
              </a:spcBef>
              <a:spcAft>
                <a:spcPts val="0"/>
              </a:spcAft>
              <a:buSzPts val="1400"/>
              <a:buChar char="○"/>
            </a:pPr>
            <a:r>
              <a:rPr lang="en"/>
              <a:t>Be willing to change ideas</a:t>
            </a:r>
          </a:p>
          <a:p>
            <a:pPr indent="-317500" lvl="1" marL="914400" rtl="0">
              <a:spcBef>
                <a:spcPts val="0"/>
              </a:spcBef>
              <a:spcAft>
                <a:spcPts val="0"/>
              </a:spcAft>
              <a:buSzPts val="1400"/>
              <a:buChar char="○"/>
            </a:pPr>
            <a:r>
              <a:rPr lang="en"/>
              <a:t>Level of importance</a:t>
            </a:r>
          </a:p>
          <a:p>
            <a:pPr indent="-317500" lvl="2" marL="1371600" rtl="0">
              <a:spcBef>
                <a:spcPts val="0"/>
              </a:spcBef>
              <a:spcAft>
                <a:spcPts val="0"/>
              </a:spcAft>
              <a:buSzPts val="1400"/>
              <a:buChar char="■"/>
            </a:pPr>
            <a:r>
              <a:rPr lang="en"/>
              <a:t>Is what the user wants feasible?</a:t>
            </a:r>
          </a:p>
          <a:p>
            <a:pPr indent="-317500" lvl="1" marL="914400" rtl="0">
              <a:spcBef>
                <a:spcPts val="0"/>
              </a:spcBef>
              <a:spcAft>
                <a:spcPts val="0"/>
              </a:spcAft>
              <a:buSzPts val="1400"/>
              <a:buChar char="○"/>
            </a:pPr>
            <a:r>
              <a:rPr lang="en"/>
              <a:t>Everyone uses our product differently</a:t>
            </a:r>
          </a:p>
          <a:p>
            <a:pPr indent="-317500" lvl="1" marL="914400" rtl="0">
              <a:spcBef>
                <a:spcPts val="0"/>
              </a:spcBef>
              <a:spcAft>
                <a:spcPts val="0"/>
              </a:spcAft>
              <a:buSzPts val="1400"/>
              <a:buChar char="○"/>
            </a:pPr>
            <a:r>
              <a:rPr lang="en"/>
              <a:t>Need for iteration</a:t>
            </a:r>
          </a:p>
          <a:p>
            <a:pPr indent="-317500" lvl="1" marL="914400" rtl="0">
              <a:spcBef>
                <a:spcPts val="0"/>
              </a:spcBef>
              <a:spcAft>
                <a:spcPts val="0"/>
              </a:spcAft>
              <a:buSzPts val="1400"/>
              <a:buChar char="○"/>
            </a:pPr>
            <a:r>
              <a:rPr lang="en"/>
              <a:t>Cost! We can’t do everything.</a:t>
            </a:r>
          </a:p>
          <a:p>
            <a:pPr indent="-317500" lvl="1" marL="914400" rtl="0">
              <a:spcBef>
                <a:spcPts val="0"/>
              </a:spcBef>
              <a:spcAft>
                <a:spcPts val="0"/>
              </a:spcAft>
              <a:buSzPts val="1400"/>
              <a:buChar char="○"/>
            </a:pPr>
            <a:r>
              <a:rPr lang="en"/>
              <a:t>Each step in the process is </a:t>
            </a:r>
            <a:r>
              <a:rPr lang="en"/>
              <a:t>crucial</a:t>
            </a:r>
            <a:r>
              <a:rPr lang="en"/>
              <a:t> - you can’t skip ahead</a:t>
            </a:r>
          </a:p>
          <a:p>
            <a:pPr indent="-317500" lvl="1" marL="914400" rtl="0">
              <a:spcBef>
                <a:spcPts val="0"/>
              </a:spcBef>
              <a:spcAft>
                <a:spcPts val="0"/>
              </a:spcAft>
              <a:buSzPts val="1400"/>
              <a:buChar char="○"/>
            </a:pPr>
            <a:r>
              <a:rPr lang="en"/>
              <a:t>Interviews are important - we need to stay on correct topic</a:t>
            </a:r>
          </a:p>
          <a:p>
            <a:pPr indent="-317500" lvl="1" marL="914400" rtl="0">
              <a:spcBef>
                <a:spcPts val="0"/>
              </a:spcBef>
              <a:spcAft>
                <a:spcPts val="0"/>
              </a:spcAft>
              <a:buSzPts val="1400"/>
              <a:buChar char="○"/>
            </a:pPr>
            <a:r>
              <a:rPr lang="en"/>
              <a:t>Various models take time - make sure to take time to create them</a:t>
            </a:r>
          </a:p>
          <a:p>
            <a:pPr indent="-317500" lvl="1" marL="914400" rtl="0">
              <a:spcBef>
                <a:spcPts val="0"/>
              </a:spcBef>
              <a:buSzPts val="1400"/>
              <a:buChar char="○"/>
            </a:pPr>
            <a:r>
              <a:rPr lang="en"/>
              <a:t>Other thoughts</a:t>
            </a:r>
          </a:p>
        </p:txBody>
      </p:sp>
      <p:pic>
        <p:nvPicPr>
          <p:cNvPr id="430" name="Shape 430"/>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txBox="1"/>
          <p:nvPr>
            <p:ph type="title"/>
          </p:nvPr>
        </p:nvSpPr>
        <p:spPr>
          <a:xfrm>
            <a:off x="490250" y="526350"/>
            <a:ext cx="5683800" cy="4090800"/>
          </a:xfrm>
          <a:prstGeom prst="rect">
            <a:avLst/>
          </a:prstGeom>
        </p:spPr>
        <p:txBody>
          <a:bodyPr anchorCtr="0" anchor="ctr" bIns="91425" lIns="91425" rIns="91425" wrap="square" tIns="91425">
            <a:noAutofit/>
          </a:bodyPr>
          <a:lstStyle/>
          <a:p>
            <a:pPr indent="0" lvl="0" marL="0">
              <a:spcBef>
                <a:spcPts val="0"/>
              </a:spcBef>
              <a:buNone/>
            </a:pPr>
            <a:r>
              <a:rPr lang="en"/>
              <a:t>Questions?</a:t>
            </a:r>
          </a:p>
        </p:txBody>
      </p:sp>
      <p:sp>
        <p:nvSpPr>
          <p:cNvPr id="436" name="Shape 436"/>
          <p:cNvSpPr/>
          <p:nvPr/>
        </p:nvSpPr>
        <p:spPr>
          <a:xfrm>
            <a:off x="5733825" y="1491275"/>
            <a:ext cx="2302800" cy="2334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437" name="Shape 437"/>
          <p:cNvPicPr preferRelativeResize="0"/>
          <p:nvPr/>
        </p:nvPicPr>
        <p:blipFill>
          <a:blip r:embed="rId3">
            <a:alphaModFix/>
          </a:blip>
          <a:stretch>
            <a:fillRect/>
          </a:stretch>
        </p:blipFill>
        <p:spPr>
          <a:xfrm>
            <a:off x="5819025" y="1592238"/>
            <a:ext cx="2132375" cy="213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1: Contextual Inquiry</a:t>
            </a:r>
          </a:p>
        </p:txBody>
      </p:sp>
      <p:sp>
        <p:nvSpPr>
          <p:cNvPr id="92" name="Shape 92"/>
          <p:cNvSpPr txBox="1"/>
          <p:nvPr>
            <p:ph idx="1" type="body"/>
          </p:nvPr>
        </p:nvSpPr>
        <p:spPr>
          <a:xfrm>
            <a:off x="311700" y="1170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From this list of user types, we planned and made appointments to meet with individuals from each of these categories.</a:t>
            </a:r>
          </a:p>
          <a:p>
            <a:pPr indent="-317500" lvl="1" marL="914400" rtl="0">
              <a:spcBef>
                <a:spcPts val="0"/>
              </a:spcBef>
              <a:spcAft>
                <a:spcPts val="0"/>
              </a:spcAft>
              <a:buSzPts val="1400"/>
              <a:buChar char="○"/>
            </a:pPr>
            <a:r>
              <a:rPr lang="en"/>
              <a:t>Room Schedulers</a:t>
            </a:r>
          </a:p>
          <a:p>
            <a:pPr indent="-317500" lvl="2" marL="1371600" rtl="0">
              <a:spcBef>
                <a:spcPts val="0"/>
              </a:spcBef>
              <a:spcAft>
                <a:spcPts val="0"/>
              </a:spcAft>
              <a:buSzPts val="1400"/>
              <a:buChar char="■"/>
            </a:pPr>
            <a:r>
              <a:rPr lang="en"/>
              <a:t>Margie Anderson</a:t>
            </a:r>
          </a:p>
          <a:p>
            <a:pPr indent="-317500" lvl="2" marL="1371600" rtl="0">
              <a:spcBef>
                <a:spcPts val="0"/>
              </a:spcBef>
              <a:spcAft>
                <a:spcPts val="0"/>
              </a:spcAft>
              <a:buSzPts val="1400"/>
              <a:buChar char="■"/>
            </a:pPr>
            <a:r>
              <a:rPr lang="en"/>
              <a:t>Michael Lewellen</a:t>
            </a:r>
          </a:p>
          <a:p>
            <a:pPr indent="-317500" lvl="1" marL="914400" rtl="0">
              <a:spcBef>
                <a:spcPts val="0"/>
              </a:spcBef>
              <a:spcAft>
                <a:spcPts val="0"/>
              </a:spcAft>
              <a:buSzPts val="1400"/>
              <a:buChar char="○"/>
            </a:pPr>
            <a:r>
              <a:rPr lang="en"/>
              <a:t>Faculty</a:t>
            </a:r>
          </a:p>
          <a:p>
            <a:pPr indent="-317500" lvl="2" marL="1371600" rtl="0">
              <a:spcBef>
                <a:spcPts val="0"/>
              </a:spcBef>
              <a:spcAft>
                <a:spcPts val="0"/>
              </a:spcAft>
              <a:buSzPts val="1400"/>
              <a:buChar char="■"/>
            </a:pPr>
            <a:r>
              <a:rPr lang="en"/>
              <a:t>Heber Allen</a:t>
            </a:r>
          </a:p>
          <a:p>
            <a:pPr indent="-317500" lvl="1" marL="914400" rtl="0">
              <a:spcBef>
                <a:spcPts val="0"/>
              </a:spcBef>
              <a:spcAft>
                <a:spcPts val="0"/>
              </a:spcAft>
              <a:buSzPts val="1400"/>
              <a:buChar char="○"/>
            </a:pPr>
            <a:r>
              <a:rPr lang="en"/>
              <a:t>Students</a:t>
            </a:r>
          </a:p>
          <a:p>
            <a:pPr indent="-317500" lvl="2" marL="1371600" rtl="0">
              <a:spcBef>
                <a:spcPts val="0"/>
              </a:spcBef>
              <a:spcAft>
                <a:spcPts val="0"/>
              </a:spcAft>
              <a:buSzPts val="1400"/>
              <a:buChar char="■"/>
            </a:pPr>
            <a:r>
              <a:rPr lang="en"/>
              <a:t>Ty Bayn</a:t>
            </a:r>
          </a:p>
          <a:p>
            <a:pPr indent="-317500" lvl="2" marL="1371600" rtl="0">
              <a:spcBef>
                <a:spcPts val="0"/>
              </a:spcBef>
              <a:spcAft>
                <a:spcPts val="0"/>
              </a:spcAft>
              <a:buSzPts val="1400"/>
              <a:buChar char="■"/>
            </a:pPr>
            <a:r>
              <a:rPr lang="en"/>
              <a:t>Nathan Hebert</a:t>
            </a:r>
          </a:p>
          <a:p>
            <a:pPr indent="-317500" lvl="2" marL="1371600" rtl="0">
              <a:spcBef>
                <a:spcPts val="0"/>
              </a:spcBef>
              <a:buSzPts val="1400"/>
              <a:buChar char="■"/>
            </a:pPr>
            <a:r>
              <a:rPr lang="en"/>
              <a:t> Ammon Riley</a:t>
            </a:r>
          </a:p>
        </p:txBody>
      </p:sp>
      <p:pic>
        <p:nvPicPr>
          <p:cNvPr id="93" name="Shape 93"/>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1: Contextual Inquiry</a:t>
            </a:r>
          </a:p>
        </p:txBody>
      </p:sp>
      <p:sp>
        <p:nvSpPr>
          <p:cNvPr id="99" name="Shape 99"/>
          <p:cNvSpPr txBox="1"/>
          <p:nvPr>
            <p:ph idx="1" type="body"/>
          </p:nvPr>
        </p:nvSpPr>
        <p:spPr>
          <a:xfrm>
            <a:off x="311700" y="1170475"/>
            <a:ext cx="8520600" cy="34164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
              <a:t>Throughout our interviews and workshops, we recorded all that was said, and took many notes. From this we were able to complete our User-Centered Business Canvas.</a:t>
            </a:r>
          </a:p>
          <a:p>
            <a:pPr indent="-342900" lvl="0" marL="457200" rtl="0">
              <a:spcBef>
                <a:spcPts val="0"/>
              </a:spcBef>
              <a:buSzPts val="1800"/>
              <a:buChar char="●"/>
            </a:pPr>
            <a:r>
              <a:rPr lang="en"/>
              <a:t>The notes and data gathered from these meetings also were used extensively in the </a:t>
            </a:r>
            <a:r>
              <a:rPr lang="en"/>
              <a:t>construction</a:t>
            </a:r>
            <a:r>
              <a:rPr lang="en"/>
              <a:t> of our Work-Activity Affinity Diagram</a:t>
            </a:r>
          </a:p>
        </p:txBody>
      </p:sp>
      <p:pic>
        <p:nvPicPr>
          <p:cNvPr id="100" name="Shape 100"/>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a:t>
            </a:r>
            <a:r>
              <a:rPr lang="en"/>
              <a:t>: Contextual Inquiry &amp; Analysis</a:t>
            </a:r>
          </a:p>
        </p:txBody>
      </p:sp>
      <p:sp>
        <p:nvSpPr>
          <p:cNvPr id="106" name="Shape 106"/>
          <p:cNvSpPr txBox="1"/>
          <p:nvPr>
            <p:ph idx="1" type="body"/>
          </p:nvPr>
        </p:nvSpPr>
        <p:spPr>
          <a:xfrm>
            <a:off x="311700" y="1197475"/>
            <a:ext cx="8520600" cy="3416400"/>
          </a:xfrm>
          <a:prstGeom prst="rect">
            <a:avLst/>
          </a:prstGeom>
        </p:spPr>
        <p:txBody>
          <a:bodyPr anchorCtr="0" anchor="t" bIns="91425" lIns="91425" rIns="91425" wrap="square" tIns="91425">
            <a:noAutofit/>
          </a:bodyPr>
          <a:lstStyle/>
          <a:p>
            <a:pPr indent="-342900" lvl="0" marL="457200" rtl="0">
              <a:spcBef>
                <a:spcPts val="0"/>
              </a:spcBef>
              <a:buSzPts val="1800"/>
              <a:buChar char="●"/>
            </a:pPr>
            <a:r>
              <a:rPr lang="en"/>
              <a:t>The User-Centered Business Canvas</a:t>
            </a:r>
          </a:p>
          <a:p>
            <a:pPr indent="0" lvl="0" marL="0" rtl="0">
              <a:spcBef>
                <a:spcPts val="0"/>
              </a:spcBef>
              <a:buNone/>
            </a:pPr>
            <a:r>
              <a:t/>
            </a:r>
            <a:endParaRPr/>
          </a:p>
        </p:txBody>
      </p:sp>
      <p:pic>
        <p:nvPicPr>
          <p:cNvPr id="107" name="Shape 10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08" name="Shape 108"/>
          <p:cNvPicPr preferRelativeResize="0"/>
          <p:nvPr/>
        </p:nvPicPr>
        <p:blipFill>
          <a:blip r:embed="rId4">
            <a:alphaModFix/>
          </a:blip>
          <a:stretch>
            <a:fillRect/>
          </a:stretch>
        </p:blipFill>
        <p:spPr>
          <a:xfrm>
            <a:off x="1963850" y="1598125"/>
            <a:ext cx="4309151" cy="3329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rtl="0">
              <a:spcBef>
                <a:spcPts val="0"/>
              </a:spcBef>
              <a:buNone/>
            </a:pPr>
            <a:r>
              <a:rPr lang="en"/>
              <a:t>2</a:t>
            </a:r>
            <a:r>
              <a:rPr lang="en"/>
              <a:t>: Contextual Inquiry &amp; Analysis</a:t>
            </a:r>
          </a:p>
        </p:txBody>
      </p:sp>
      <p:sp>
        <p:nvSpPr>
          <p:cNvPr id="114" name="Shape 114"/>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419100" lvl="0" marL="457200" rtl="0">
              <a:spcBef>
                <a:spcPts val="0"/>
              </a:spcBef>
              <a:spcAft>
                <a:spcPts val="0"/>
              </a:spcAft>
              <a:buSzPts val="3000"/>
              <a:buChar char="●"/>
            </a:pPr>
            <a:r>
              <a:rPr lang="en" sz="3000"/>
              <a:t>LESSON LEARNED</a:t>
            </a:r>
          </a:p>
          <a:p>
            <a:pPr indent="-317500" lvl="1" marL="914400" rtl="0">
              <a:spcBef>
                <a:spcPts val="0"/>
              </a:spcBef>
              <a:buSzPts val="1400"/>
              <a:buChar char="○"/>
            </a:pPr>
            <a:r>
              <a:rPr lang="en"/>
              <a:t>Over the course of this activity, one of the most difficult, and most valuable things we had to do was put aside our </a:t>
            </a:r>
            <a:r>
              <a:rPr lang="en"/>
              <a:t>preconceived</a:t>
            </a:r>
            <a:r>
              <a:rPr lang="en"/>
              <a:t> ideas for the solution, and focus on what the users had told us was important to them.</a:t>
            </a:r>
          </a:p>
        </p:txBody>
      </p:sp>
      <p:pic>
        <p:nvPicPr>
          <p:cNvPr id="115" name="Shape 11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